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2" r:id="rId1"/>
    <p:sldMasterId id="2147483693" r:id="rId2"/>
    <p:sldMasterId id="2147483694" r:id="rId3"/>
  </p:sldMasterIdLst>
  <p:notesMasterIdLst>
    <p:notesMasterId r:id="rId14"/>
  </p:notesMasterIdLst>
  <p:sldIdLst>
    <p:sldId id="257" r:id="rId4"/>
    <p:sldId id="258" r:id="rId5"/>
    <p:sldId id="259" r:id="rId6"/>
    <p:sldId id="261" r:id="rId7"/>
    <p:sldId id="263" r:id="rId8"/>
    <p:sldId id="262" r:id="rId9"/>
    <p:sldId id="266" r:id="rId10"/>
    <p:sldId id="264" r:id="rId11"/>
    <p:sldId id="265" r:id="rId12"/>
    <p:sldId id="267" r:id="rId13"/>
  </p:sldIdLst>
  <p:sldSz cx="9144000" cy="5143500" type="screen16x9"/>
  <p:notesSz cx="6858000" cy="9144000"/>
  <p:embeddedFontLst>
    <p:embeddedFont>
      <p:font typeface="Dosis" panose="020B0604020202020204" charset="0"/>
      <p:regular r:id="rId15"/>
      <p:bold r:id="rId16"/>
    </p:embeddedFont>
    <p:embeddedFont>
      <p:font typeface="Roboto" panose="020B0604020202020204" charset="0"/>
      <p:regular r:id="rId17"/>
      <p:bold r:id="rId18"/>
      <p:italic r:id="rId19"/>
      <p:boldItalic r:id="rId20"/>
    </p:embeddedFont>
    <p:embeddedFont>
      <p:font typeface="Roboto Black" panose="020B0604020202020204" charset="0"/>
      <p:bold r:id="rId21"/>
      <p:boldItalic r:id="rId22"/>
    </p:embeddedFont>
    <p:embeddedFont>
      <p:font typeface="Roboto Thin" panose="020B0604020202020204" charset="0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628B589-4659-4227-9C68-565DD4A46BFE}">
  <a:tblStyle styleId="{8628B589-4659-4227-9C68-565DD4A46BF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709"/>
  </p:normalViewPr>
  <p:slideViewPr>
    <p:cSldViewPr snapToGrid="0"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Master" Target="slideMasters/slideMaster3.xml"/><Relationship Id="rId21" Type="http://schemas.openxmlformats.org/officeDocument/2006/relationships/font" Target="fonts/font7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10.fntdata"/><Relationship Id="rId5" Type="http://schemas.openxmlformats.org/officeDocument/2006/relationships/slide" Target="slides/slide2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font" Target="fonts/font5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Shape 2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17435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Shape 3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Shape 3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71432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Shape 3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Shape 3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Shape 3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512231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56094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59137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rgbClr val="295269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/>
          <p:nvPr/>
        </p:nvSpPr>
        <p:spPr>
          <a:xfrm>
            <a:off x="469021" y="1983100"/>
            <a:ext cx="8210374" cy="7846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560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TITLE GOES HERE</a:t>
            </a:r>
            <a:endParaRPr sz="10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55" name="Shape 55"/>
          <p:cNvSpPr/>
          <p:nvPr/>
        </p:nvSpPr>
        <p:spPr>
          <a:xfrm>
            <a:off x="469011" y="2814675"/>
            <a:ext cx="8210374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Font typeface="Arial"/>
              <a:buNone/>
            </a:pPr>
            <a:r>
              <a:rPr lang="en" sz="35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Subtitle goes here</a:t>
            </a:r>
            <a:endParaRPr sz="10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56" name="Shape 56"/>
          <p:cNvSpPr/>
          <p:nvPr/>
        </p:nvSpPr>
        <p:spPr>
          <a:xfrm>
            <a:off x="469031" y="4578285"/>
            <a:ext cx="1792609" cy="19645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8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New York  </a:t>
            </a:r>
            <a:r>
              <a:rPr lang="en" sz="8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-</a:t>
            </a:r>
            <a:r>
              <a:rPr lang="en" sz="8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  10th February, 2014</a:t>
            </a:r>
            <a:endParaRPr sz="8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57" name="Shape 5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9028" y="620299"/>
            <a:ext cx="1362880" cy="286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s">
  <p:cSld name="CUSTOM_1">
    <p:bg>
      <p:bgPr>
        <a:solidFill>
          <a:srgbClr val="295269"/>
        </a:solid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/>
          <p:nvPr/>
        </p:nvSpPr>
        <p:spPr>
          <a:xfrm>
            <a:off x="469000" y="2073325"/>
            <a:ext cx="7747596" cy="166050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1. Announcements</a:t>
            </a:r>
            <a:endParaRPr sz="1000"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2. Recruiting</a:t>
            </a:r>
            <a:endParaRPr sz="18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3. Product Updates</a:t>
            </a:r>
            <a:endParaRPr sz="18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4.  Weekly Metrics</a:t>
            </a:r>
            <a:endParaRPr sz="18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60" name="Shape 60"/>
          <p:cNvCxnSpPr/>
          <p:nvPr/>
        </p:nvCxnSpPr>
        <p:spPr>
          <a:xfrm>
            <a:off x="469004" y="1765604"/>
            <a:ext cx="267300" cy="0"/>
          </a:xfrm>
          <a:prstGeom prst="straightConnector1">
            <a:avLst/>
          </a:prstGeom>
          <a:noFill/>
          <a:ln w="9525" cap="rnd" cmpd="sng">
            <a:solidFill>
              <a:srgbClr val="EBECED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61" name="Shape 61"/>
          <p:cNvSpPr/>
          <p:nvPr/>
        </p:nvSpPr>
        <p:spPr>
          <a:xfrm>
            <a:off x="469011" y="519150"/>
            <a:ext cx="8210374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Font typeface="Arial"/>
              <a:buNone/>
            </a:pPr>
            <a:r>
              <a:rPr lang="en" sz="2400">
                <a:solidFill>
                  <a:srgbClr val="39D1B4"/>
                </a:solidFill>
                <a:latin typeface="Dosis"/>
                <a:ea typeface="Dosis"/>
                <a:cs typeface="Dosis"/>
                <a:sym typeface="Dosis"/>
              </a:rPr>
              <a:t>CONTENTS</a:t>
            </a:r>
            <a:endParaRPr sz="2400">
              <a:solidFill>
                <a:srgbClr val="39D1B4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62" name="Shape 62"/>
          <p:cNvCxnSpPr/>
          <p:nvPr/>
        </p:nvCxnSpPr>
        <p:spPr>
          <a:xfrm>
            <a:off x="469004" y="3927779"/>
            <a:ext cx="267300" cy="0"/>
          </a:xfrm>
          <a:prstGeom prst="straightConnector1">
            <a:avLst/>
          </a:prstGeom>
          <a:noFill/>
          <a:ln w="9525" cap="rnd" cmpd="sng">
            <a:solidFill>
              <a:srgbClr val="EBECED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Slide">
  <p:cSld name="CUSTOM_6">
    <p:bg>
      <p:bgPr>
        <a:solidFill>
          <a:srgbClr val="6AB1D3"/>
        </a:soli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/>
          <p:nvPr/>
        </p:nvSpPr>
        <p:spPr>
          <a:xfrm>
            <a:off x="469021" y="1906900"/>
            <a:ext cx="8171820" cy="7846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56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MAIN SECTION</a:t>
            </a:r>
            <a:r>
              <a:rPr lang="en" sz="560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" sz="56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0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65" name="Shape 65"/>
          <p:cNvSpPr/>
          <p:nvPr/>
        </p:nvSpPr>
        <p:spPr>
          <a:xfrm>
            <a:off x="469011" y="2738475"/>
            <a:ext cx="8171820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Font typeface="Arial"/>
              <a:buNone/>
            </a:pPr>
            <a:r>
              <a:rPr lang="en" sz="3500" b="0" i="0" u="none" strike="noStrike" cap="none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Subtitle goes here</a:t>
            </a:r>
            <a:endParaRPr sz="10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-section Slide">
  <p:cSld name="CUSTOM_7">
    <p:bg>
      <p:bgPr>
        <a:solidFill>
          <a:srgbClr val="E6E7E8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/>
          <p:nvPr/>
        </p:nvSpPr>
        <p:spPr>
          <a:xfrm>
            <a:off x="469021" y="1906900"/>
            <a:ext cx="8210374" cy="7846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560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SUB-SECTION TITLE</a:t>
            </a:r>
            <a:endParaRPr sz="10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68" name="Shape 68"/>
          <p:cNvSpPr/>
          <p:nvPr/>
        </p:nvSpPr>
        <p:spPr>
          <a:xfrm>
            <a:off x="469011" y="2738475"/>
            <a:ext cx="8210374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Font typeface="Arial"/>
              <a:buNone/>
            </a:pPr>
            <a:r>
              <a:rPr lang="en" sz="35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Subtitle goes here</a:t>
            </a:r>
            <a:endParaRPr sz="10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oal Slide">
  <p:cSld name="CUSTOM_11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/>
          <p:nvPr/>
        </p:nvSpPr>
        <p:spPr>
          <a:xfrm>
            <a:off x="469025" y="1767264"/>
            <a:ext cx="7697398" cy="216065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32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here. Collaboratively administrate empower markets via plug-and-play networks. </a:t>
            </a:r>
            <a:r>
              <a:rPr lang="en" sz="32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32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procrastinate B2C users after </a:t>
            </a:r>
            <a:r>
              <a:rPr lang="en" sz="32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installed base</a:t>
            </a:r>
            <a:r>
              <a:rPr lang="en" sz="32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benefits.</a:t>
            </a:r>
            <a:endParaRPr sz="3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71" name="Shape 71"/>
          <p:cNvSpPr/>
          <p:nvPr/>
        </p:nvSpPr>
        <p:spPr>
          <a:xfrm>
            <a:off x="469031" y="1063194"/>
            <a:ext cx="785826" cy="35498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GOAL</a:t>
            </a:r>
            <a:endParaRPr sz="180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st 1">
  <p:cSld name="CUSTOM_9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/>
          <p:nvPr/>
        </p:nvSpPr>
        <p:spPr>
          <a:xfrm>
            <a:off x="469000" y="2073325"/>
            <a:ext cx="7747596" cy="166050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1. Announcements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2. Recruiting</a:t>
            </a:r>
            <a:endParaRPr sz="18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3. Product Updates</a:t>
            </a:r>
            <a:endParaRPr sz="18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4.  Weekly Metrics</a:t>
            </a:r>
            <a:endParaRPr sz="18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74" name="Shape 74"/>
          <p:cNvCxnSpPr/>
          <p:nvPr/>
        </p:nvCxnSpPr>
        <p:spPr>
          <a:xfrm>
            <a:off x="469004" y="1765604"/>
            <a:ext cx="267300" cy="0"/>
          </a:xfrm>
          <a:prstGeom prst="straightConnector1">
            <a:avLst/>
          </a:prstGeom>
          <a:noFill/>
          <a:ln w="9525" cap="rnd" cmpd="sng">
            <a:solidFill>
              <a:srgbClr val="295269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75" name="Shape 75"/>
          <p:cNvSpPr/>
          <p:nvPr/>
        </p:nvSpPr>
        <p:spPr>
          <a:xfrm>
            <a:off x="469011" y="519150"/>
            <a:ext cx="8210374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Font typeface="Arial"/>
              <a:buNone/>
            </a:pPr>
            <a:r>
              <a:rPr lang="en" sz="2400">
                <a:solidFill>
                  <a:srgbClr val="6AB1D3"/>
                </a:solidFill>
                <a:latin typeface="Dosis"/>
                <a:ea typeface="Dosis"/>
                <a:cs typeface="Dosis"/>
                <a:sym typeface="Dosis"/>
              </a:rPr>
              <a:t>LIST OF THINGS</a:t>
            </a:r>
            <a:endParaRPr sz="2400">
              <a:solidFill>
                <a:srgbClr val="6AB1D3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76" name="Shape 76"/>
          <p:cNvCxnSpPr/>
          <p:nvPr/>
        </p:nvCxnSpPr>
        <p:spPr>
          <a:xfrm>
            <a:off x="469004" y="3927779"/>
            <a:ext cx="267300" cy="0"/>
          </a:xfrm>
          <a:prstGeom prst="straightConnector1">
            <a:avLst/>
          </a:prstGeom>
          <a:noFill/>
          <a:ln w="9525" cap="rnd" cmpd="sng">
            <a:solidFill>
              <a:srgbClr val="295269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st 2">
  <p:cSld name="CUSTOM_8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/>
          <p:nvPr/>
        </p:nvSpPr>
        <p:spPr>
          <a:xfrm>
            <a:off x="469025" y="1083775"/>
            <a:ext cx="8210376" cy="1002302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280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28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79" name="Shape 79"/>
          <p:cNvSpPr/>
          <p:nvPr/>
        </p:nvSpPr>
        <p:spPr>
          <a:xfrm>
            <a:off x="469025" y="2543425"/>
            <a:ext cx="8210374" cy="216632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228600" marR="0" lvl="0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functional solutions</a:t>
            </a:r>
            <a:endParaRPr sz="1800">
              <a:latin typeface="Dosis"/>
              <a:ea typeface="Dosis"/>
              <a:cs typeface="Dosis"/>
              <a:sym typeface="Dosis"/>
            </a:endParaRPr>
          </a:p>
          <a:p>
            <a:pPr marL="228600" marR="0" lvl="0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cross-media value</a:t>
            </a:r>
            <a:endParaRPr sz="1800">
              <a:latin typeface="Dosis"/>
              <a:ea typeface="Dosis"/>
              <a:cs typeface="Dosis"/>
              <a:sym typeface="Dosis"/>
            </a:endParaRPr>
          </a:p>
          <a:p>
            <a:pPr marL="228600" marR="0" lvl="0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maximize timely </a:t>
            </a:r>
            <a:endParaRPr sz="1800">
              <a:latin typeface="Dosis"/>
              <a:ea typeface="Dosis"/>
              <a:cs typeface="Dosis"/>
              <a:sym typeface="Dosis"/>
            </a:endParaRPr>
          </a:p>
          <a:p>
            <a:pPr marL="228600" marR="0" lvl="0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professionally cultivate </a:t>
            </a:r>
            <a:endParaRPr sz="1800">
              <a:latin typeface="Dosis"/>
              <a:ea typeface="Dosis"/>
              <a:cs typeface="Dosis"/>
              <a:sym typeface="Dosis"/>
            </a:endParaRPr>
          </a:p>
          <a:p>
            <a:pPr marL="228600" marR="0" lvl="0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dynamically innovate</a:t>
            </a:r>
            <a:endParaRPr sz="18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0" name="Shape 80"/>
          <p:cNvSpPr/>
          <p:nvPr/>
        </p:nvSpPr>
        <p:spPr>
          <a:xfrm>
            <a:off x="469031" y="489942"/>
            <a:ext cx="809261" cy="35606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80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st 2 - Andy">
  <p:cSld name="CUSTOM_8_1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/>
          <p:nvPr/>
        </p:nvSpPr>
        <p:spPr>
          <a:xfrm>
            <a:off x="469025" y="1083775"/>
            <a:ext cx="8210376" cy="1002302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280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28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3" name="Shape 83"/>
          <p:cNvSpPr/>
          <p:nvPr/>
        </p:nvSpPr>
        <p:spPr>
          <a:xfrm>
            <a:off x="469031" y="489942"/>
            <a:ext cx="809261" cy="35606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80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4" name="Shape 84"/>
          <p:cNvSpPr txBox="1">
            <a:spLocks noGrp="1"/>
          </p:cNvSpPr>
          <p:nvPr>
            <p:ph type="body" idx="1"/>
          </p:nvPr>
        </p:nvSpPr>
        <p:spPr>
          <a:xfrm>
            <a:off x="469025" y="2735200"/>
            <a:ext cx="8210400" cy="2011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Font typeface="Dosis"/>
              <a:buChar char="●"/>
              <a:defRPr sz="2400">
                <a:latin typeface="Dosis"/>
                <a:ea typeface="Dosis"/>
                <a:cs typeface="Dosis"/>
                <a:sym typeface="Dosis"/>
              </a:defRPr>
            </a:lvl1pPr>
            <a:lvl2pPr marL="914400" lvl="1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○"/>
              <a:defRPr sz="600">
                <a:latin typeface="Dosis"/>
                <a:ea typeface="Dosis"/>
                <a:cs typeface="Dosis"/>
                <a:sym typeface="Dosis"/>
              </a:defRPr>
            </a:lvl2pPr>
            <a:lvl3pPr marL="1371600" lvl="2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■"/>
              <a:defRPr sz="600">
                <a:latin typeface="Dosis"/>
                <a:ea typeface="Dosis"/>
                <a:cs typeface="Dosis"/>
                <a:sym typeface="Dosis"/>
              </a:defRPr>
            </a:lvl3pPr>
            <a:lvl4pPr marL="1828800" lvl="3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●"/>
              <a:defRPr sz="600">
                <a:latin typeface="Dosis"/>
                <a:ea typeface="Dosis"/>
                <a:cs typeface="Dosis"/>
                <a:sym typeface="Dosis"/>
              </a:defRPr>
            </a:lvl4pPr>
            <a:lvl5pPr marL="2286000" lvl="4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○"/>
              <a:defRPr sz="600">
                <a:latin typeface="Dosis"/>
                <a:ea typeface="Dosis"/>
                <a:cs typeface="Dosis"/>
                <a:sym typeface="Dosis"/>
              </a:defRPr>
            </a:lvl5pPr>
            <a:lvl6pPr marL="2743200" lvl="5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■"/>
              <a:defRPr sz="600">
                <a:latin typeface="Dosis"/>
                <a:ea typeface="Dosis"/>
                <a:cs typeface="Dosis"/>
                <a:sym typeface="Dosis"/>
              </a:defRPr>
            </a:lvl6pPr>
            <a:lvl7pPr marL="3200400" lvl="6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●"/>
              <a:defRPr sz="600">
                <a:latin typeface="Dosis"/>
                <a:ea typeface="Dosis"/>
                <a:cs typeface="Dosis"/>
                <a:sym typeface="Dosis"/>
              </a:defRPr>
            </a:lvl7pPr>
            <a:lvl8pPr marL="3657600" lvl="7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○"/>
              <a:defRPr sz="600">
                <a:latin typeface="Dosis"/>
                <a:ea typeface="Dosis"/>
                <a:cs typeface="Dosis"/>
                <a:sym typeface="Dosis"/>
              </a:defRPr>
            </a:lvl8pPr>
            <a:lvl9pPr marL="4114800" lvl="8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■"/>
              <a:defRPr sz="600"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-Column">
  <p:cSld name="CUSTOM_3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/>
          <p:nvPr/>
        </p:nvSpPr>
        <p:spPr>
          <a:xfrm>
            <a:off x="469025" y="2498625"/>
            <a:ext cx="3836306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important notes and thoughts.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7" name="Shape 87"/>
          <p:cNvSpPr/>
          <p:nvPr/>
        </p:nvSpPr>
        <p:spPr>
          <a:xfrm>
            <a:off x="469025" y="1083775"/>
            <a:ext cx="8210376" cy="1002302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280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28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8" name="Shape 88"/>
          <p:cNvSpPr/>
          <p:nvPr/>
        </p:nvSpPr>
        <p:spPr>
          <a:xfrm>
            <a:off x="469003" y="489950"/>
            <a:ext cx="3541048" cy="35606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80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9" name="Shape 89"/>
          <p:cNvSpPr/>
          <p:nvPr/>
        </p:nvSpPr>
        <p:spPr>
          <a:xfrm>
            <a:off x="4841000" y="2498625"/>
            <a:ext cx="3836306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important notes </a:t>
            </a:r>
            <a:r>
              <a:rPr lang="en" sz="18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and thoughts</a:t>
            </a: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0" name="Shape 90"/>
          <p:cNvSpPr/>
          <p:nvPr/>
        </p:nvSpPr>
        <p:spPr>
          <a:xfrm>
            <a:off x="4841000" y="3269525"/>
            <a:ext cx="3836306" cy="151804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</a:t>
            </a:r>
            <a:r>
              <a:rPr lang="en" sz="11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1" name="Shape 91"/>
          <p:cNvSpPr/>
          <p:nvPr/>
        </p:nvSpPr>
        <p:spPr>
          <a:xfrm>
            <a:off x="469025" y="3269525"/>
            <a:ext cx="3836306" cy="151804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</a:t>
            </a:r>
            <a:r>
              <a:rPr lang="en" sz="11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-Column">
  <p:cSld name="CUSTOM_4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/>
        </p:nvSpPr>
        <p:spPr>
          <a:xfrm>
            <a:off x="469025" y="1083775"/>
            <a:ext cx="8184726" cy="1002302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280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28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4" name="Shape 94"/>
          <p:cNvSpPr/>
          <p:nvPr/>
        </p:nvSpPr>
        <p:spPr>
          <a:xfrm>
            <a:off x="469025" y="3269525"/>
            <a:ext cx="2460126" cy="151804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5" name="Shape 95"/>
          <p:cNvSpPr/>
          <p:nvPr/>
        </p:nvSpPr>
        <p:spPr>
          <a:xfrm>
            <a:off x="469031" y="2466975"/>
            <a:ext cx="2460126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important notes.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6" name="Shape 96"/>
          <p:cNvSpPr/>
          <p:nvPr/>
        </p:nvSpPr>
        <p:spPr>
          <a:xfrm>
            <a:off x="3345275" y="3261725"/>
            <a:ext cx="2458992" cy="151918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deliverables for real-time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7" name="Shape 97"/>
          <p:cNvSpPr/>
          <p:nvPr/>
        </p:nvSpPr>
        <p:spPr>
          <a:xfrm>
            <a:off x="3345273" y="2463626"/>
            <a:ext cx="2458992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important notes.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8" name="Shape 98"/>
          <p:cNvSpPr/>
          <p:nvPr/>
        </p:nvSpPr>
        <p:spPr>
          <a:xfrm>
            <a:off x="6193600" y="3261725"/>
            <a:ext cx="2460126" cy="151918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unleash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cross-media information without cross-media value. Quickly maximize timely deliverables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9" name="Shape 99"/>
          <p:cNvSpPr/>
          <p:nvPr/>
        </p:nvSpPr>
        <p:spPr>
          <a:xfrm>
            <a:off x="6220375" y="2460275"/>
            <a:ext cx="2458992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important notes.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0" name="Shape 100"/>
          <p:cNvSpPr/>
          <p:nvPr/>
        </p:nvSpPr>
        <p:spPr>
          <a:xfrm>
            <a:off x="469007" y="489950"/>
            <a:ext cx="3036225" cy="35606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80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-Column">
  <p:cSld name="CUSTOM_20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/>
        </p:nvSpPr>
        <p:spPr>
          <a:xfrm>
            <a:off x="536150" y="252797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3" name="Shape 103"/>
          <p:cNvSpPr/>
          <p:nvPr/>
        </p:nvSpPr>
        <p:spPr>
          <a:xfrm>
            <a:off x="536150" y="218193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04" name="Shape 104"/>
          <p:cNvCxnSpPr/>
          <p:nvPr/>
        </p:nvCxnSpPr>
        <p:spPr>
          <a:xfrm>
            <a:off x="536148" y="24570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05" name="Shape 105"/>
          <p:cNvSpPr/>
          <p:nvPr/>
        </p:nvSpPr>
        <p:spPr>
          <a:xfrm>
            <a:off x="2619675" y="218193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06" name="Shape 106"/>
          <p:cNvCxnSpPr/>
          <p:nvPr/>
        </p:nvCxnSpPr>
        <p:spPr>
          <a:xfrm>
            <a:off x="2619673" y="24570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07" name="Shape 107"/>
          <p:cNvSpPr/>
          <p:nvPr/>
        </p:nvSpPr>
        <p:spPr>
          <a:xfrm>
            <a:off x="2619675" y="252797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8" name="Shape 108"/>
          <p:cNvSpPr/>
          <p:nvPr/>
        </p:nvSpPr>
        <p:spPr>
          <a:xfrm>
            <a:off x="4718025" y="218193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09" name="Shape 109"/>
          <p:cNvCxnSpPr/>
          <p:nvPr/>
        </p:nvCxnSpPr>
        <p:spPr>
          <a:xfrm>
            <a:off x="4725435" y="24570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10" name="Shape 110"/>
          <p:cNvSpPr/>
          <p:nvPr/>
        </p:nvSpPr>
        <p:spPr>
          <a:xfrm>
            <a:off x="4718025" y="252797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11" name="Shape 111"/>
          <p:cNvSpPr/>
          <p:nvPr/>
        </p:nvSpPr>
        <p:spPr>
          <a:xfrm>
            <a:off x="6816375" y="218193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12" name="Shape 112"/>
          <p:cNvCxnSpPr/>
          <p:nvPr/>
        </p:nvCxnSpPr>
        <p:spPr>
          <a:xfrm>
            <a:off x="6816373" y="24570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13" name="Shape 113"/>
          <p:cNvSpPr/>
          <p:nvPr/>
        </p:nvSpPr>
        <p:spPr>
          <a:xfrm>
            <a:off x="6816375" y="252797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14" name="Shape 114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536150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Shape 115"/>
          <p:cNvSpPr/>
          <p:nvPr/>
        </p:nvSpPr>
        <p:spPr>
          <a:xfrm>
            <a:off x="536150" y="387012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16" name="Shape 116"/>
          <p:cNvSpPr/>
          <p:nvPr/>
        </p:nvSpPr>
        <p:spPr>
          <a:xfrm>
            <a:off x="536150" y="352408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17" name="Shape 117"/>
          <p:cNvCxnSpPr/>
          <p:nvPr/>
        </p:nvCxnSpPr>
        <p:spPr>
          <a:xfrm>
            <a:off x="536148" y="379919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18" name="Shape 118"/>
          <p:cNvSpPr/>
          <p:nvPr/>
        </p:nvSpPr>
        <p:spPr>
          <a:xfrm>
            <a:off x="2619675" y="352408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19" name="Shape 119"/>
          <p:cNvCxnSpPr/>
          <p:nvPr/>
        </p:nvCxnSpPr>
        <p:spPr>
          <a:xfrm>
            <a:off x="2619673" y="379919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20" name="Shape 120"/>
          <p:cNvSpPr/>
          <p:nvPr/>
        </p:nvSpPr>
        <p:spPr>
          <a:xfrm>
            <a:off x="2619675" y="387012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21" name="Shape 121"/>
          <p:cNvSpPr/>
          <p:nvPr/>
        </p:nvSpPr>
        <p:spPr>
          <a:xfrm>
            <a:off x="4718025" y="352408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22" name="Shape 122"/>
          <p:cNvCxnSpPr/>
          <p:nvPr/>
        </p:nvCxnSpPr>
        <p:spPr>
          <a:xfrm>
            <a:off x="4725435" y="379919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23" name="Shape 123"/>
          <p:cNvSpPr/>
          <p:nvPr/>
        </p:nvSpPr>
        <p:spPr>
          <a:xfrm>
            <a:off x="4718025" y="387012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24" name="Shape 124"/>
          <p:cNvSpPr/>
          <p:nvPr/>
        </p:nvSpPr>
        <p:spPr>
          <a:xfrm>
            <a:off x="6816375" y="352408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25" name="Shape 125"/>
          <p:cNvCxnSpPr/>
          <p:nvPr/>
        </p:nvCxnSpPr>
        <p:spPr>
          <a:xfrm>
            <a:off x="6816373" y="379919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26" name="Shape 126"/>
          <p:cNvSpPr/>
          <p:nvPr/>
        </p:nvSpPr>
        <p:spPr>
          <a:xfrm>
            <a:off x="6816375" y="387012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27" name="Shape 127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2619675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Shape 128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4710563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Shape 129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6823788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Shape 130"/>
          <p:cNvSpPr/>
          <p:nvPr/>
        </p:nvSpPr>
        <p:spPr>
          <a:xfrm>
            <a:off x="536150" y="557454"/>
            <a:ext cx="1834619" cy="29354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A</a:t>
            </a:r>
            <a:endParaRPr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1" name="Shape 131"/>
          <p:cNvSpPr/>
          <p:nvPr/>
        </p:nvSpPr>
        <p:spPr>
          <a:xfrm>
            <a:off x="2619675" y="557454"/>
            <a:ext cx="1834619" cy="29354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B</a:t>
            </a:r>
            <a:endParaRPr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2" name="Shape 132"/>
          <p:cNvSpPr/>
          <p:nvPr/>
        </p:nvSpPr>
        <p:spPr>
          <a:xfrm>
            <a:off x="6801475" y="557454"/>
            <a:ext cx="1834619" cy="29354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D</a:t>
            </a:r>
            <a:endParaRPr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3" name="Shape 133"/>
          <p:cNvSpPr/>
          <p:nvPr/>
        </p:nvSpPr>
        <p:spPr>
          <a:xfrm>
            <a:off x="4717950" y="557454"/>
            <a:ext cx="1834619" cy="29354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C</a:t>
            </a:r>
            <a:endParaRPr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34" name="Shape 134"/>
          <p:cNvCxnSpPr/>
          <p:nvPr/>
        </p:nvCxnSpPr>
        <p:spPr>
          <a:xfrm>
            <a:off x="536148" y="9352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35" name="Shape 135"/>
          <p:cNvCxnSpPr/>
          <p:nvPr/>
        </p:nvCxnSpPr>
        <p:spPr>
          <a:xfrm>
            <a:off x="2619673" y="93524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36" name="Shape 136"/>
          <p:cNvCxnSpPr/>
          <p:nvPr/>
        </p:nvCxnSpPr>
        <p:spPr>
          <a:xfrm>
            <a:off x="4725435" y="93524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37" name="Shape 137"/>
          <p:cNvCxnSpPr/>
          <p:nvPr/>
        </p:nvCxnSpPr>
        <p:spPr>
          <a:xfrm>
            <a:off x="6816373" y="93524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oxes Slide">
  <p:cSld name="CUSTOM_19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Shape 1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359" y="1347812"/>
            <a:ext cx="2434455" cy="244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Shape 140"/>
          <p:cNvSpPr/>
          <p:nvPr/>
        </p:nvSpPr>
        <p:spPr>
          <a:xfrm>
            <a:off x="457359" y="1347812"/>
            <a:ext cx="2434482" cy="2447869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295269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141" name="Shape 141"/>
          <p:cNvSpPr/>
          <p:nvPr/>
        </p:nvSpPr>
        <p:spPr>
          <a:xfrm>
            <a:off x="585722" y="1522982"/>
            <a:ext cx="2177712" cy="29916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6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BOX TITLE</a:t>
            </a:r>
            <a:endParaRPr sz="16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42" name="Shape 142"/>
          <p:cNvCxnSpPr/>
          <p:nvPr/>
        </p:nvCxnSpPr>
        <p:spPr>
          <a:xfrm>
            <a:off x="627023" y="1961728"/>
            <a:ext cx="2095200" cy="0"/>
          </a:xfrm>
          <a:prstGeom prst="straightConnector1">
            <a:avLst/>
          </a:prstGeom>
          <a:noFill/>
          <a:ln w="9525" cap="rnd" cmpd="sng">
            <a:solidFill>
              <a:srgbClr val="E6E7E8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43" name="Shape 143"/>
          <p:cNvSpPr/>
          <p:nvPr/>
        </p:nvSpPr>
        <p:spPr>
          <a:xfrm>
            <a:off x="641533" y="2167111"/>
            <a:ext cx="2066106" cy="1378502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44" name="Shape 14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354758" y="1347812"/>
            <a:ext cx="2434455" cy="244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Shape 145"/>
          <p:cNvSpPr/>
          <p:nvPr/>
        </p:nvSpPr>
        <p:spPr>
          <a:xfrm>
            <a:off x="3354758" y="1347812"/>
            <a:ext cx="2434482" cy="2447869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295269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146" name="Shape 146"/>
          <p:cNvSpPr/>
          <p:nvPr/>
        </p:nvSpPr>
        <p:spPr>
          <a:xfrm>
            <a:off x="3483123" y="1522982"/>
            <a:ext cx="2177712" cy="29916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6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BOX TITLE</a:t>
            </a:r>
            <a:endParaRPr sz="16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47" name="Shape 147"/>
          <p:cNvCxnSpPr/>
          <p:nvPr/>
        </p:nvCxnSpPr>
        <p:spPr>
          <a:xfrm>
            <a:off x="3524422" y="1961728"/>
            <a:ext cx="2095200" cy="0"/>
          </a:xfrm>
          <a:prstGeom prst="straightConnector1">
            <a:avLst/>
          </a:prstGeom>
          <a:noFill/>
          <a:ln w="9525" cap="rnd" cmpd="sng">
            <a:solidFill>
              <a:srgbClr val="E6E7E8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48" name="Shape 148"/>
          <p:cNvSpPr/>
          <p:nvPr/>
        </p:nvSpPr>
        <p:spPr>
          <a:xfrm>
            <a:off x="3538933" y="2167111"/>
            <a:ext cx="2066106" cy="1378502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49" name="Shape 14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252158" y="1347812"/>
            <a:ext cx="2434455" cy="244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Shape 150"/>
          <p:cNvSpPr/>
          <p:nvPr/>
        </p:nvSpPr>
        <p:spPr>
          <a:xfrm>
            <a:off x="6252158" y="1347812"/>
            <a:ext cx="2434482" cy="2447869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295269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151" name="Shape 151"/>
          <p:cNvSpPr/>
          <p:nvPr/>
        </p:nvSpPr>
        <p:spPr>
          <a:xfrm>
            <a:off x="6380522" y="1522982"/>
            <a:ext cx="2177712" cy="29916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6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BOX TITLE</a:t>
            </a:r>
            <a:endParaRPr sz="16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52" name="Shape 152"/>
          <p:cNvCxnSpPr/>
          <p:nvPr/>
        </p:nvCxnSpPr>
        <p:spPr>
          <a:xfrm>
            <a:off x="6421822" y="1961728"/>
            <a:ext cx="2095200" cy="0"/>
          </a:xfrm>
          <a:prstGeom prst="straightConnector1">
            <a:avLst/>
          </a:prstGeom>
          <a:noFill/>
          <a:ln w="9525" cap="rnd" cmpd="sng">
            <a:solidFill>
              <a:srgbClr val="E6E7E8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53" name="Shape 153"/>
          <p:cNvSpPr/>
          <p:nvPr/>
        </p:nvSpPr>
        <p:spPr>
          <a:xfrm>
            <a:off x="6436332" y="2167111"/>
            <a:ext cx="2066106" cy="1378502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ngle-Image Normal">
  <p:cSld name="CUSTOM_13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/>
          <p:nvPr/>
        </p:nvSpPr>
        <p:spPr>
          <a:xfrm>
            <a:off x="6096000" y="0"/>
            <a:ext cx="3048000" cy="5143500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Shape 156"/>
          <p:cNvSpPr txBox="1"/>
          <p:nvPr/>
        </p:nvSpPr>
        <p:spPr>
          <a:xfrm>
            <a:off x="6291250" y="280950"/>
            <a:ext cx="2562300" cy="14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Title, could be longer or more wordy</a:t>
            </a:r>
            <a:endParaRPr sz="28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57" name="Shape 157"/>
          <p:cNvSpPr txBox="1"/>
          <p:nvPr/>
        </p:nvSpPr>
        <p:spPr>
          <a:xfrm>
            <a:off x="6257950" y="1843050"/>
            <a:ext cx="2628900" cy="30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Commentary</a:t>
            </a:r>
            <a:endParaRPr sz="1100" b="1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Lorem ipsum dolor sit amet, consectetur adipiscing elit. Proin auctor odio eu ante egestas convallis. Etiam neque justo.</a:t>
            </a:r>
            <a:endParaRPr sz="11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Trends</a:t>
            </a:r>
            <a:endParaRPr sz="1100" b="1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Lorem ipsum dolor sit amet, consectetur adipiscing elit. Proin auctor odio eu ante egestas convallis. Etiam neque justo.</a:t>
            </a:r>
            <a:endParaRPr sz="11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Key Findings</a:t>
            </a:r>
            <a:endParaRPr sz="1100" b="1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Lorem ipsum dolor sit amet, consectetur adipiscing elit. Proin auctor odio eu ante egestas convallis. Etiam neque justo.</a:t>
            </a:r>
            <a:endParaRPr sz="11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58" name="Shape 158"/>
          <p:cNvSpPr/>
          <p:nvPr/>
        </p:nvSpPr>
        <p:spPr>
          <a:xfrm>
            <a:off x="486668" y="359490"/>
            <a:ext cx="2423304" cy="227707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5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IMAGE TITLE</a:t>
            </a:r>
            <a:endParaRPr sz="1500"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59" name="Shape 15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86668" y="784766"/>
            <a:ext cx="4521770" cy="3425651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Shape 160"/>
          <p:cNvSpPr/>
          <p:nvPr/>
        </p:nvSpPr>
        <p:spPr>
          <a:xfrm>
            <a:off x="486668" y="4452635"/>
            <a:ext cx="3240378" cy="33372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cross-media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information without cross-media.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-Image Slide">
  <p:cSld name="CUSTOM_14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/>
          <p:nvPr/>
        </p:nvSpPr>
        <p:spPr>
          <a:xfrm>
            <a:off x="632594" y="4102372"/>
            <a:ext cx="2438905" cy="33372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cross-media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information without cross-media.</a:t>
            </a:r>
            <a:endParaRPr sz="11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63" name="Shape 163"/>
          <p:cNvSpPr/>
          <p:nvPr/>
        </p:nvSpPr>
        <p:spPr>
          <a:xfrm>
            <a:off x="640407" y="705146"/>
            <a:ext cx="2423304" cy="159617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5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IMAGE TITLE</a:t>
            </a:r>
            <a:endParaRPr sz="1500"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64" name="Shape 16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44872" y="1111745"/>
            <a:ext cx="3578572" cy="2711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Shape 16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878139" y="1111745"/>
            <a:ext cx="3578572" cy="2711276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Shape 166"/>
          <p:cNvSpPr/>
          <p:nvPr/>
        </p:nvSpPr>
        <p:spPr>
          <a:xfrm>
            <a:off x="4874790" y="4103488"/>
            <a:ext cx="2438905" cy="33485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cross-media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information without cross-media.</a:t>
            </a:r>
            <a:endParaRPr sz="11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67" name="Shape 167"/>
          <p:cNvSpPr/>
          <p:nvPr/>
        </p:nvSpPr>
        <p:spPr>
          <a:xfrm>
            <a:off x="4882604" y="707379"/>
            <a:ext cx="2423304" cy="158483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5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IMAGE TITLE</a:t>
            </a:r>
            <a:endParaRPr sz="1500"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atement 1">
  <p:cSld name="CUSTOM_15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Shape 169"/>
          <p:cNvPicPr preferRelativeResize="0"/>
          <p:nvPr/>
        </p:nvPicPr>
        <p:blipFill rotWithShape="1">
          <a:blip r:embed="rId2">
            <a:alphaModFix/>
          </a:blip>
          <a:srcRect b="15626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Shape 17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04056">
              <a:alpha val="824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Shape 171"/>
          <p:cNvSpPr txBox="1"/>
          <p:nvPr/>
        </p:nvSpPr>
        <p:spPr>
          <a:xfrm>
            <a:off x="1152550" y="1666975"/>
            <a:ext cx="66390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This is a bold statement or “quote” with a full bleed image</a:t>
            </a:r>
            <a:endParaRPr sz="40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72" name="Shape 172"/>
          <p:cNvSpPr txBox="1"/>
          <p:nvPr/>
        </p:nvSpPr>
        <p:spPr>
          <a:xfrm>
            <a:off x="1514500" y="3381475"/>
            <a:ext cx="59151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Name of Author (if it’s a quote)</a:t>
            </a:r>
            <a:endParaRPr sz="16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atement 2">
  <p:cSld name="CUSTOM_16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Shape 17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Shape 17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04056">
              <a:alpha val="824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Shape 176"/>
          <p:cNvSpPr txBox="1"/>
          <p:nvPr/>
        </p:nvSpPr>
        <p:spPr>
          <a:xfrm>
            <a:off x="1152550" y="1666975"/>
            <a:ext cx="66390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This is a bold statement or “quote” with a full bleed image</a:t>
            </a:r>
            <a:endParaRPr sz="40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77" name="Shape 177"/>
          <p:cNvSpPr txBox="1"/>
          <p:nvPr/>
        </p:nvSpPr>
        <p:spPr>
          <a:xfrm>
            <a:off x="1514500" y="3381475"/>
            <a:ext cx="59151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Name of Author (if it’s a quote)</a:t>
            </a:r>
            <a:endParaRPr sz="16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erson Slide">
  <p:cSld name="CUSTOM_17">
    <p:bg>
      <p:bgPr>
        <a:solidFill>
          <a:srgbClr val="000000"/>
        </a:solidFill>
        <a:effectLst/>
      </p:bgPr>
    </p:bg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Shape 17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51435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Shape 180"/>
          <p:cNvSpPr txBox="1"/>
          <p:nvPr/>
        </p:nvSpPr>
        <p:spPr>
          <a:xfrm>
            <a:off x="5581675" y="1952725"/>
            <a:ext cx="2409900" cy="16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Passionate developer, lover of pizza and cute little dogs. Previously at Acme Inc and Awesome Startup.</a:t>
            </a:r>
            <a:endParaRPr sz="18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81" name="Shape 181"/>
          <p:cNvSpPr txBox="1"/>
          <p:nvPr/>
        </p:nvSpPr>
        <p:spPr>
          <a:xfrm>
            <a:off x="5581675" y="1095475"/>
            <a:ext cx="2409900" cy="9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Welcome</a:t>
            </a:r>
            <a:endParaRPr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John Coder</a:t>
            </a:r>
            <a:endParaRPr sz="24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ogo over white">
  <p:cSld name="CUSTOM_5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Shape 18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Shape 1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9949" y="2258699"/>
            <a:ext cx="2984101" cy="62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ogo over blue" type="titleOnly">
  <p:cSld name="TITLE_ONLY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Shape 18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Shape 1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9946" y="2257954"/>
            <a:ext cx="2984101" cy="6275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inal Slide">
  <p:cSld name="CUSTOM_18">
    <p:bg>
      <p:bgPr>
        <a:solidFill>
          <a:srgbClr val="295269"/>
        </a:solidFill>
        <a:effectLst/>
      </p:bgPr>
    </p:bg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/>
          <p:nvPr/>
        </p:nvSpPr>
        <p:spPr>
          <a:xfrm>
            <a:off x="469021" y="2179413"/>
            <a:ext cx="8210374" cy="7846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56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THANKS!</a:t>
            </a:r>
            <a:endParaRPr sz="10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90" name="Shape 190"/>
          <p:cNvSpPr/>
          <p:nvPr/>
        </p:nvSpPr>
        <p:spPr>
          <a:xfrm>
            <a:off x="2676525" y="3243775"/>
            <a:ext cx="3790948" cy="66155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Zach Sims   </a:t>
            </a:r>
            <a:endParaRPr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2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@zsims   </a:t>
            </a:r>
            <a:endParaRPr sz="12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2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zach@codecademy.com</a:t>
            </a:r>
            <a:endParaRPr sz="12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91" name="Shape 19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890566" y="1496600"/>
            <a:ext cx="1362880" cy="286626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Shape 192"/>
          <p:cNvSpPr/>
          <p:nvPr/>
        </p:nvSpPr>
        <p:spPr>
          <a:xfrm>
            <a:off x="2676525" y="4634425"/>
            <a:ext cx="3790948" cy="3472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C8CACB"/>
              </a:buClr>
              <a:buFont typeface="Arial"/>
              <a:buNone/>
            </a:pPr>
            <a:r>
              <a:rPr lang="en" sz="1200">
                <a:solidFill>
                  <a:srgbClr val="C8CACB"/>
                </a:solidFill>
                <a:latin typeface="Dosis"/>
                <a:ea typeface="Dosis"/>
                <a:cs typeface="Dosis"/>
                <a:sym typeface="Dosis"/>
              </a:rPr>
              <a:t>WE’RE HIRING:</a:t>
            </a:r>
            <a:r>
              <a:rPr lang="en" sz="1200">
                <a:solidFill>
                  <a:srgbClr val="F4F5F5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" sz="12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http://www.codecademy.com/about/jobs</a:t>
            </a:r>
            <a:endParaRPr sz="12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endParaRPr sz="12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meline">
  <p:cSld name="CUSTOM_21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5" name="Shape 195"/>
          <p:cNvCxnSpPr/>
          <p:nvPr/>
        </p:nvCxnSpPr>
        <p:spPr>
          <a:xfrm>
            <a:off x="381150" y="4509450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6" name="Shape 196"/>
          <p:cNvSpPr txBox="1"/>
          <p:nvPr/>
        </p:nvSpPr>
        <p:spPr>
          <a:xfrm>
            <a:off x="419725" y="4480500"/>
            <a:ext cx="13098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Dosis"/>
                <a:ea typeface="Dosis"/>
                <a:cs typeface="Dosis"/>
                <a:sym typeface="Dosis"/>
              </a:rPr>
              <a:t>Q2</a:t>
            </a:r>
            <a:endParaRPr sz="9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97" name="Shape 197"/>
          <p:cNvCxnSpPr/>
          <p:nvPr/>
        </p:nvCxnSpPr>
        <p:spPr>
          <a:xfrm>
            <a:off x="3202338" y="4509450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8" name="Shape 198"/>
          <p:cNvSpPr txBox="1"/>
          <p:nvPr/>
        </p:nvSpPr>
        <p:spPr>
          <a:xfrm>
            <a:off x="3240913" y="4480500"/>
            <a:ext cx="13098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Dosis"/>
                <a:ea typeface="Dosis"/>
                <a:cs typeface="Dosis"/>
                <a:sym typeface="Dosis"/>
              </a:rPr>
              <a:t>Q3</a:t>
            </a:r>
            <a:endParaRPr sz="9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99" name="Shape 199"/>
          <p:cNvCxnSpPr/>
          <p:nvPr/>
        </p:nvCxnSpPr>
        <p:spPr>
          <a:xfrm>
            <a:off x="6023550" y="4509450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0" name="Shape 200"/>
          <p:cNvSpPr txBox="1"/>
          <p:nvPr/>
        </p:nvSpPr>
        <p:spPr>
          <a:xfrm>
            <a:off x="6062125" y="4480500"/>
            <a:ext cx="13098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Dosis"/>
                <a:ea typeface="Dosis"/>
                <a:cs typeface="Dosis"/>
                <a:sym typeface="Dosis"/>
              </a:rPr>
              <a:t>Q4</a:t>
            </a:r>
            <a:endParaRPr sz="9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01" name="Shape 201"/>
          <p:cNvCxnSpPr/>
          <p:nvPr/>
        </p:nvCxnSpPr>
        <p:spPr>
          <a:xfrm>
            <a:off x="381150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2" name="Shape 202"/>
          <p:cNvSpPr txBox="1"/>
          <p:nvPr/>
        </p:nvSpPr>
        <p:spPr>
          <a:xfrm>
            <a:off x="419725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July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03" name="Shape 203"/>
          <p:cNvSpPr txBox="1"/>
          <p:nvPr/>
        </p:nvSpPr>
        <p:spPr>
          <a:xfrm>
            <a:off x="1365081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August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04" name="Shape 204"/>
          <p:cNvCxnSpPr/>
          <p:nvPr/>
        </p:nvCxnSpPr>
        <p:spPr>
          <a:xfrm>
            <a:off x="1326506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5" name="Shape 205"/>
          <p:cNvSpPr txBox="1"/>
          <p:nvPr/>
        </p:nvSpPr>
        <p:spPr>
          <a:xfrm>
            <a:off x="2312269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September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06" name="Shape 206"/>
          <p:cNvCxnSpPr/>
          <p:nvPr/>
        </p:nvCxnSpPr>
        <p:spPr>
          <a:xfrm>
            <a:off x="2273694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7" name="Shape 207"/>
          <p:cNvCxnSpPr/>
          <p:nvPr/>
        </p:nvCxnSpPr>
        <p:spPr>
          <a:xfrm>
            <a:off x="6023550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8" name="Shape 208"/>
          <p:cNvSpPr txBox="1"/>
          <p:nvPr/>
        </p:nvSpPr>
        <p:spPr>
          <a:xfrm>
            <a:off x="6062125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January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09" name="Shape 209"/>
          <p:cNvSpPr txBox="1"/>
          <p:nvPr/>
        </p:nvSpPr>
        <p:spPr>
          <a:xfrm>
            <a:off x="7007480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February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10" name="Shape 210"/>
          <p:cNvCxnSpPr/>
          <p:nvPr/>
        </p:nvCxnSpPr>
        <p:spPr>
          <a:xfrm>
            <a:off x="6968905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1" name="Shape 211"/>
          <p:cNvSpPr txBox="1"/>
          <p:nvPr/>
        </p:nvSpPr>
        <p:spPr>
          <a:xfrm>
            <a:off x="7954669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March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12" name="Shape 212"/>
          <p:cNvCxnSpPr/>
          <p:nvPr/>
        </p:nvCxnSpPr>
        <p:spPr>
          <a:xfrm>
            <a:off x="7916094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3" name="Shape 213"/>
          <p:cNvCxnSpPr/>
          <p:nvPr/>
        </p:nvCxnSpPr>
        <p:spPr>
          <a:xfrm>
            <a:off x="3202350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4" name="Shape 214"/>
          <p:cNvSpPr txBox="1"/>
          <p:nvPr/>
        </p:nvSpPr>
        <p:spPr>
          <a:xfrm>
            <a:off x="3240925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October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15" name="Shape 215"/>
          <p:cNvSpPr txBox="1"/>
          <p:nvPr/>
        </p:nvSpPr>
        <p:spPr>
          <a:xfrm>
            <a:off x="4186280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November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16" name="Shape 216"/>
          <p:cNvCxnSpPr/>
          <p:nvPr/>
        </p:nvCxnSpPr>
        <p:spPr>
          <a:xfrm>
            <a:off x="4147705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7" name="Shape 217"/>
          <p:cNvSpPr txBox="1"/>
          <p:nvPr/>
        </p:nvSpPr>
        <p:spPr>
          <a:xfrm>
            <a:off x="5133469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December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18" name="Shape 218"/>
          <p:cNvCxnSpPr/>
          <p:nvPr/>
        </p:nvCxnSpPr>
        <p:spPr>
          <a:xfrm>
            <a:off x="5094894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9" name="Shape 219"/>
          <p:cNvCxnSpPr/>
          <p:nvPr/>
        </p:nvCxnSpPr>
        <p:spPr>
          <a:xfrm>
            <a:off x="3202338" y="977325"/>
            <a:ext cx="0" cy="28935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20" name="Shape 220"/>
          <p:cNvCxnSpPr/>
          <p:nvPr/>
        </p:nvCxnSpPr>
        <p:spPr>
          <a:xfrm>
            <a:off x="6023550" y="977325"/>
            <a:ext cx="0" cy="28935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21" name="Shape 221"/>
          <p:cNvCxnSpPr/>
          <p:nvPr/>
        </p:nvCxnSpPr>
        <p:spPr>
          <a:xfrm>
            <a:off x="381150" y="977325"/>
            <a:ext cx="0" cy="28935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222" name="Shape 222"/>
          <p:cNvSpPr/>
          <p:nvPr/>
        </p:nvSpPr>
        <p:spPr>
          <a:xfrm>
            <a:off x="1326500" y="3228775"/>
            <a:ext cx="1881300" cy="2148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Spec definition</a:t>
            </a:r>
            <a:endParaRPr sz="1000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3" name="Shape 223"/>
          <p:cNvSpPr/>
          <p:nvPr/>
        </p:nvSpPr>
        <p:spPr>
          <a:xfrm>
            <a:off x="3207925" y="3228775"/>
            <a:ext cx="2815500" cy="2148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Evaluate, and build</a:t>
            </a:r>
            <a:endParaRPr sz="1000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4" name="Shape 224"/>
          <p:cNvSpPr/>
          <p:nvPr/>
        </p:nvSpPr>
        <p:spPr>
          <a:xfrm>
            <a:off x="6023552" y="3443581"/>
            <a:ext cx="1500300" cy="2148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non-US app store?</a:t>
            </a:r>
            <a:endParaRPr sz="1000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5" name="Shape 225"/>
          <p:cNvSpPr/>
          <p:nvPr/>
        </p:nvSpPr>
        <p:spPr>
          <a:xfrm>
            <a:off x="1326450" y="1196281"/>
            <a:ext cx="2294400" cy="2148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LTP 1+2 francine release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6" name="Shape 226"/>
          <p:cNvSpPr/>
          <p:nvPr/>
        </p:nvSpPr>
        <p:spPr>
          <a:xfrm>
            <a:off x="3620852" y="1196281"/>
            <a:ext cx="1122000" cy="2148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final release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7" name="Shape 227"/>
          <p:cNvSpPr/>
          <p:nvPr/>
        </p:nvSpPr>
        <p:spPr>
          <a:xfrm>
            <a:off x="1326450" y="1501081"/>
            <a:ext cx="1881300" cy="2148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HT: 100 interviews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8" name="Shape 228"/>
          <p:cNvSpPr/>
          <p:nvPr/>
        </p:nvSpPr>
        <p:spPr>
          <a:xfrm>
            <a:off x="3210751" y="1501081"/>
            <a:ext cx="1391400" cy="3237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hireability funnel + integration?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9" name="Shape 229"/>
          <p:cNvSpPr/>
          <p:nvPr/>
        </p:nvSpPr>
        <p:spPr>
          <a:xfrm>
            <a:off x="1326450" y="2255231"/>
            <a:ext cx="1881300" cy="214800"/>
          </a:xfrm>
          <a:prstGeom prst="roundRect">
            <a:avLst>
              <a:gd name="adj" fmla="val 0"/>
            </a:avLst>
          </a:prstGeom>
          <a:solidFill>
            <a:srgbClr val="59A1C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Peer Code Review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0" name="Shape 230"/>
          <p:cNvSpPr/>
          <p:nvPr/>
        </p:nvSpPr>
        <p:spPr>
          <a:xfrm>
            <a:off x="1326450" y="2552106"/>
            <a:ext cx="1881300" cy="214800"/>
          </a:xfrm>
          <a:prstGeom prst="roundRect">
            <a:avLst>
              <a:gd name="adj" fmla="val 0"/>
            </a:avLst>
          </a:prstGeom>
          <a:solidFill>
            <a:srgbClr val="59A1C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Guidance Counselor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1" name="Shape 231"/>
          <p:cNvSpPr/>
          <p:nvPr/>
        </p:nvSpPr>
        <p:spPr>
          <a:xfrm>
            <a:off x="7313577" y="3228781"/>
            <a:ext cx="1500300" cy="2148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Deliver to US app store</a:t>
            </a:r>
            <a:endParaRPr sz="1000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32" name="Shape 232"/>
          <p:cNvCxnSpPr/>
          <p:nvPr/>
        </p:nvCxnSpPr>
        <p:spPr>
          <a:xfrm>
            <a:off x="8813875" y="977325"/>
            <a:ext cx="0" cy="28935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233" name="Shape 233"/>
          <p:cNvSpPr/>
          <p:nvPr/>
        </p:nvSpPr>
        <p:spPr>
          <a:xfrm>
            <a:off x="6216263" y="641550"/>
            <a:ext cx="142500" cy="142500"/>
          </a:xfrm>
          <a:prstGeom prst="rect">
            <a:avLst/>
          </a:prstGeom>
          <a:solidFill>
            <a:srgbClr val="2952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Shape 234"/>
          <p:cNvSpPr txBox="1"/>
          <p:nvPr/>
        </p:nvSpPr>
        <p:spPr>
          <a:xfrm>
            <a:off x="6327286" y="536775"/>
            <a:ext cx="9723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LTP3</a:t>
            </a:r>
            <a:endParaRPr sz="11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5" name="Shape 235"/>
          <p:cNvSpPr txBox="1"/>
          <p:nvPr/>
        </p:nvSpPr>
        <p:spPr>
          <a:xfrm>
            <a:off x="7040238" y="536775"/>
            <a:ext cx="10719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AB1D3"/>
                </a:solidFill>
                <a:latin typeface="Dosis"/>
                <a:ea typeface="Dosis"/>
                <a:cs typeface="Dosis"/>
                <a:sym typeface="Dosis"/>
              </a:rPr>
              <a:t>Community + $</a:t>
            </a:r>
            <a:endParaRPr sz="1100">
              <a:solidFill>
                <a:srgbClr val="6AB1D3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6" name="Shape 236"/>
          <p:cNvSpPr/>
          <p:nvPr/>
        </p:nvSpPr>
        <p:spPr>
          <a:xfrm>
            <a:off x="6929213" y="641550"/>
            <a:ext cx="142500" cy="142500"/>
          </a:xfrm>
          <a:prstGeom prst="rect">
            <a:avLst/>
          </a:prstGeom>
          <a:solidFill>
            <a:srgbClr val="6AB1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Shape 237"/>
          <p:cNvSpPr txBox="1"/>
          <p:nvPr/>
        </p:nvSpPr>
        <p:spPr>
          <a:xfrm>
            <a:off x="8301731" y="536775"/>
            <a:ext cx="10719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40D7C1"/>
                </a:solidFill>
                <a:latin typeface="Dosis"/>
                <a:ea typeface="Dosis"/>
                <a:cs typeface="Dosis"/>
                <a:sym typeface="Dosis"/>
              </a:rPr>
              <a:t>Mobile</a:t>
            </a:r>
            <a:endParaRPr sz="1100">
              <a:solidFill>
                <a:srgbClr val="40D7C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8" name="Shape 238"/>
          <p:cNvSpPr/>
          <p:nvPr/>
        </p:nvSpPr>
        <p:spPr>
          <a:xfrm>
            <a:off x="8190706" y="641550"/>
            <a:ext cx="142500" cy="142500"/>
          </a:xfrm>
          <a:prstGeom prst="rect">
            <a:avLst/>
          </a:prstGeom>
          <a:solidFill>
            <a:srgbClr val="40D7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39" name="Shape 239"/>
          <p:cNvCxnSpPr/>
          <p:nvPr/>
        </p:nvCxnSpPr>
        <p:spPr>
          <a:xfrm>
            <a:off x="381150" y="3849525"/>
            <a:ext cx="84351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40" name="Shape 240"/>
          <p:cNvCxnSpPr/>
          <p:nvPr/>
        </p:nvCxnSpPr>
        <p:spPr>
          <a:xfrm>
            <a:off x="381150" y="977325"/>
            <a:ext cx="84351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41" name="Shape 241"/>
          <p:cNvCxnSpPr/>
          <p:nvPr/>
        </p:nvCxnSpPr>
        <p:spPr>
          <a:xfrm>
            <a:off x="381150" y="2017875"/>
            <a:ext cx="84351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42" name="Shape 242"/>
          <p:cNvCxnSpPr/>
          <p:nvPr/>
        </p:nvCxnSpPr>
        <p:spPr>
          <a:xfrm>
            <a:off x="381150" y="2987150"/>
            <a:ext cx="84351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49" name="Shape 249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50" name="Shape 25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53" name="Shape 25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56" name="Shape 25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57" name="Shape 25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0" name="Shape 26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1" name="Shape 261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2" name="Shape 26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5" name="Shape 26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68" name="Shape 268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9" name="Shape 26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272" name="Shape 27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Shape 275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76" name="Shape 276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77" name="Shape 277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8" name="Shape 27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281" name="Shape 28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84" name="Shape 284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85" name="Shape 28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slideLayout" Target="../slideLayouts/slideLayout23.xml"/><Relationship Id="rId18" Type="http://schemas.openxmlformats.org/officeDocument/2006/relationships/slideLayout" Target="../slideLayouts/slideLayout28.xml"/><Relationship Id="rId3" Type="http://schemas.openxmlformats.org/officeDocument/2006/relationships/slideLayout" Target="../slideLayouts/slideLayout13.xml"/><Relationship Id="rId21" Type="http://schemas.openxmlformats.org/officeDocument/2006/relationships/slideLayout" Target="../slideLayouts/slideLayout31.xml"/><Relationship Id="rId7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22.xml"/><Relationship Id="rId17" Type="http://schemas.openxmlformats.org/officeDocument/2006/relationships/slideLayout" Target="../slideLayouts/slideLayout27.xml"/><Relationship Id="rId2" Type="http://schemas.openxmlformats.org/officeDocument/2006/relationships/slideLayout" Target="../slideLayouts/slideLayout12.xml"/><Relationship Id="rId16" Type="http://schemas.openxmlformats.org/officeDocument/2006/relationships/slideLayout" Target="../slideLayouts/slideLayout26.xml"/><Relationship Id="rId20" Type="http://schemas.openxmlformats.org/officeDocument/2006/relationships/slideLayout" Target="../slideLayouts/slideLayout30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5" Type="http://schemas.openxmlformats.org/officeDocument/2006/relationships/slideLayout" Target="../slideLayouts/slideLayout25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20.xml"/><Relationship Id="rId19" Type="http://schemas.openxmlformats.org/officeDocument/2006/relationships/slideLayout" Target="../slideLayouts/slideLayout29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24.xml"/><Relationship Id="rId22" Type="http://schemas.openxmlformats.org/officeDocument/2006/relationships/slideLayout" Target="../slideLayouts/slideLayout3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0.xml"/><Relationship Id="rId3" Type="http://schemas.openxmlformats.org/officeDocument/2006/relationships/slideLayout" Target="../slideLayouts/slideLayout35.xml"/><Relationship Id="rId7" Type="http://schemas.openxmlformats.org/officeDocument/2006/relationships/slideLayout" Target="../slideLayouts/slideLayout3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34.xml"/><Relationship Id="rId1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3.xml"/><Relationship Id="rId5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42.xml"/><Relationship Id="rId4" Type="http://schemas.openxmlformats.org/officeDocument/2006/relationships/slideLayout" Target="../slideLayouts/slideLayout36.xml"/><Relationship Id="rId9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45" name="Shape 24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46" name="Shape 24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5269"/>
        </a:solidFill>
        <a:effectLst/>
      </p:bgPr>
    </p:bg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/>
          <p:nvPr/>
        </p:nvSpPr>
        <p:spPr>
          <a:xfrm>
            <a:off x="466813" y="2994050"/>
            <a:ext cx="8210374" cy="156146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-GB" sz="4000" dirty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Usage Funnels with </a:t>
            </a:r>
            <a:r>
              <a:rPr lang="en-GB" sz="4000" dirty="0" err="1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Warby</a:t>
            </a:r>
            <a:r>
              <a:rPr lang="en-GB" sz="4000" dirty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 Parker</a:t>
            </a:r>
            <a:endParaRPr lang="en-GB" sz="400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 dirty="0">
                <a:solidFill>
                  <a:srgbClr val="EFEFEF"/>
                </a:solidFill>
                <a:latin typeface="Roboto Thin"/>
                <a:ea typeface="Roboto Thin"/>
                <a:cs typeface="Roboto Thin"/>
                <a:sym typeface="Roboto Thin"/>
              </a:rPr>
              <a:t>Analyze Data with SQL</a:t>
            </a:r>
            <a:endParaRPr sz="2800" dirty="0">
              <a:solidFill>
                <a:srgbClr val="EFEFEF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800" dirty="0">
                <a:solidFill>
                  <a:srgbClr val="EFEFEF"/>
                </a:solidFill>
                <a:latin typeface="Roboto Thin"/>
                <a:ea typeface="Roboto Thin"/>
                <a:cs typeface="Roboto Thin"/>
                <a:sym typeface="Roboto Thin"/>
              </a:rPr>
              <a:t>Alfred Champion</a:t>
            </a:r>
            <a:endParaRPr sz="2800" dirty="0">
              <a:solidFill>
                <a:srgbClr val="EFEFEF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 dirty="0">
                <a:solidFill>
                  <a:srgbClr val="EFEFEF"/>
                </a:solidFill>
                <a:latin typeface="Roboto Thin"/>
                <a:ea typeface="Roboto Thin"/>
                <a:cs typeface="Roboto Thin"/>
                <a:sym typeface="Roboto Thin"/>
              </a:rPr>
              <a:t>11/03/2021</a:t>
            </a:r>
            <a:endParaRPr sz="2800" dirty="0">
              <a:solidFill>
                <a:srgbClr val="EFEFEF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pic>
        <p:nvPicPr>
          <p:cNvPr id="299" name="Shape 2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824" y="661700"/>
            <a:ext cx="2024775" cy="425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311700" y="292625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2.5. Usage Funnel Query and Results</a:t>
            </a:r>
            <a:endParaRPr sz="2400"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" name="Shape 323"/>
          <p:cNvSpPr txBox="1"/>
          <p:nvPr/>
        </p:nvSpPr>
        <p:spPr>
          <a:xfrm>
            <a:off x="5179100" y="1201325"/>
            <a:ext cx="3870900" cy="37464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>
                <a:latin typeface="Courier New"/>
                <a:ea typeface="Courier New"/>
                <a:cs typeface="Courier New"/>
                <a:sym typeface="Courier New"/>
              </a:rPr>
              <a:t>-- </a:t>
            </a: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Question 6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WITH funnels AS (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SELECT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q.user_id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h.user_id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IS NOT NULL AS '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is_home_try_on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',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h.number_of_pairs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p.user_id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IS NOT NULL AS '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is_purchase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'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FROM quiz q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LEFT JOIN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home_try_on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h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ON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h.user_id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q.user_id</a:t>
            </a: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LEFT JOIN purchase p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ON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p.user_id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q.user_id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)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SELECT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number_of_pairs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,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COUNT(*) AS '# of users',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SUM(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is_home_try_on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) AS '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num_home_try_on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',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SUM(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is_purchase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) AS '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num_purchase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',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ROUND(100.0 * SUM(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is_purchase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)/SUM(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is_home_try_on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),2) AS 'home to buy [%]'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FROM funnels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WHERE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number_of_pairs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IS NOT NULL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GROUP BY 1;</a:t>
            </a:r>
            <a:endParaRPr lang="en-GB" sz="9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graphicFrame>
        <p:nvGraphicFramePr>
          <p:cNvPr id="325" name="Shape 325"/>
          <p:cNvGraphicFramePr/>
          <p:nvPr>
            <p:extLst>
              <p:ext uri="{D42A27DB-BD31-4B8C-83A1-F6EECF244321}">
                <p14:modId xmlns:p14="http://schemas.microsoft.com/office/powerpoint/2010/main" val="2328015331"/>
              </p:ext>
            </p:extLst>
          </p:nvPr>
        </p:nvGraphicFramePr>
        <p:xfrm>
          <a:off x="94000" y="1201325"/>
          <a:ext cx="4920901" cy="1099776"/>
        </p:xfrm>
        <a:graphic>
          <a:graphicData uri="http://schemas.openxmlformats.org/drawingml/2006/table">
            <a:tbl>
              <a:tblPr>
                <a:noFill/>
                <a:tableStyleId>{8628B589-4659-4227-9C68-565DD4A46BFE}</a:tableStyleId>
              </a:tblPr>
              <a:tblGrid>
                <a:gridCol w="9006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0693">
                  <a:extLst>
                    <a:ext uri="{9D8B030D-6E8A-4147-A177-3AD203B41FA5}">
                      <a16:colId xmlns:a16="http://schemas.microsoft.com/office/drawing/2014/main" val="1736543506"/>
                    </a:ext>
                  </a:extLst>
                </a:gridCol>
                <a:gridCol w="11533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830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83088">
                  <a:extLst>
                    <a:ext uri="{9D8B030D-6E8A-4147-A177-3AD203B41FA5}">
                      <a16:colId xmlns:a16="http://schemas.microsoft.com/office/drawing/2014/main" val="3697852994"/>
                    </a:ext>
                  </a:extLst>
                </a:gridCol>
              </a:tblGrid>
              <a:tr h="366592">
                <a:tc>
                  <a:txBody>
                    <a:bodyPr/>
                    <a:lstStyle/>
                    <a:p>
                      <a:pPr algn="ctr"/>
                      <a:r>
                        <a:rPr lang="en-GB" sz="800" b="1">
                          <a:solidFill>
                            <a:schemeClr val="bg1"/>
                          </a:solidFill>
                          <a:effectLst/>
                        </a:rPr>
                        <a:t>number_of_pairs</a:t>
                      </a:r>
                    </a:p>
                  </a:txBody>
                  <a:tcPr anchor="ctr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 b="1">
                          <a:solidFill>
                            <a:schemeClr val="bg1"/>
                          </a:solidFill>
                          <a:effectLst/>
                        </a:rPr>
                        <a:t># of users</a:t>
                      </a:r>
                    </a:p>
                  </a:txBody>
                  <a:tcPr anchor="ctr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 b="1">
                          <a:solidFill>
                            <a:schemeClr val="bg1"/>
                          </a:solidFill>
                          <a:effectLst/>
                        </a:rPr>
                        <a:t>num_home_try_on</a:t>
                      </a:r>
                    </a:p>
                  </a:txBody>
                  <a:tcPr anchor="ctr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 b="1">
                          <a:solidFill>
                            <a:schemeClr val="bg1"/>
                          </a:solidFill>
                          <a:effectLst/>
                        </a:rPr>
                        <a:t>num_purchase</a:t>
                      </a:r>
                    </a:p>
                  </a:txBody>
                  <a:tcPr anchor="ctr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 b="1" dirty="0">
                          <a:solidFill>
                            <a:schemeClr val="bg1"/>
                          </a:solidFill>
                          <a:effectLst/>
                        </a:rPr>
                        <a:t>home to buy [%]</a:t>
                      </a:r>
                    </a:p>
                  </a:txBody>
                  <a:tcPr anchor="ctr">
                    <a:solidFill>
                      <a:srgbClr val="204056">
                        <a:alpha val="8249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6592">
                <a:tc>
                  <a:txBody>
                    <a:bodyPr/>
                    <a:lstStyle/>
                    <a:p>
                      <a:pPr algn="ctr"/>
                      <a:r>
                        <a:rPr lang="en-GB" sz="600">
                          <a:solidFill>
                            <a:srgbClr val="646466"/>
                          </a:solidFill>
                          <a:effectLst/>
                        </a:rPr>
                        <a:t>3 pairs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600">
                          <a:solidFill>
                            <a:srgbClr val="646466"/>
                          </a:solidFill>
                          <a:effectLst/>
                        </a:rPr>
                        <a:t>379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600">
                          <a:solidFill>
                            <a:srgbClr val="646466"/>
                          </a:solidFill>
                          <a:effectLst/>
                        </a:rPr>
                        <a:t>379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600">
                          <a:solidFill>
                            <a:srgbClr val="646466"/>
                          </a:solidFill>
                          <a:effectLst/>
                        </a:rPr>
                        <a:t>201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600">
                          <a:solidFill>
                            <a:srgbClr val="646466"/>
                          </a:solidFill>
                          <a:effectLst/>
                        </a:rPr>
                        <a:t>53.03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32841070"/>
                  </a:ext>
                </a:extLst>
              </a:tr>
              <a:tr h="366592">
                <a:tc>
                  <a:txBody>
                    <a:bodyPr/>
                    <a:lstStyle/>
                    <a:p>
                      <a:pPr algn="ctr"/>
                      <a:r>
                        <a:rPr lang="en-GB" sz="600">
                          <a:solidFill>
                            <a:srgbClr val="646466"/>
                          </a:solidFill>
                          <a:effectLst/>
                        </a:rPr>
                        <a:t>5 pairs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600">
                          <a:solidFill>
                            <a:srgbClr val="646466"/>
                          </a:solidFill>
                          <a:effectLst/>
                        </a:rPr>
                        <a:t>371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600">
                          <a:solidFill>
                            <a:srgbClr val="646466"/>
                          </a:solidFill>
                          <a:effectLst/>
                        </a:rPr>
                        <a:t>371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600">
                          <a:solidFill>
                            <a:srgbClr val="646466"/>
                          </a:solidFill>
                          <a:effectLst/>
                        </a:rPr>
                        <a:t>294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600" dirty="0">
                          <a:solidFill>
                            <a:srgbClr val="646466"/>
                          </a:solidFill>
                          <a:effectLst/>
                        </a:rPr>
                        <a:t>79.25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431443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871131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295269"/>
                </a:solidFill>
              </a:rPr>
              <a:t>Example Table of Contents</a:t>
            </a:r>
            <a:endParaRPr b="1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5" name="Shape 305"/>
          <p:cNvSpPr txBox="1"/>
          <p:nvPr/>
        </p:nvSpPr>
        <p:spPr>
          <a:xfrm>
            <a:off x="311700" y="1265275"/>
            <a:ext cx="8061300" cy="325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-38100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Roboto"/>
              <a:buAutoNum type="arabicPeriod"/>
            </a:pPr>
            <a:r>
              <a:rPr lang="en-GB" sz="2400" dirty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Title</a:t>
            </a:r>
            <a:endParaRPr sz="2400" dirty="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Roboto"/>
              <a:buAutoNum type="arabicPeriod"/>
            </a:pPr>
            <a:r>
              <a:rPr lang="en-GB" sz="2400" dirty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Quiz Funnel</a:t>
            </a:r>
            <a:endParaRPr sz="2400" dirty="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Roboto"/>
              <a:buAutoNum type="arabicPeriod"/>
            </a:pPr>
            <a:r>
              <a:rPr lang="en-GB" sz="2400" dirty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Question 1.</a:t>
            </a: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Roboto"/>
              <a:buAutoNum type="arabicPeriod"/>
            </a:pPr>
            <a:r>
              <a:rPr lang="en-GB" sz="2400" dirty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Question 2.</a:t>
            </a: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Roboto"/>
              <a:buAutoNum type="arabicPeriod"/>
            </a:pPr>
            <a:r>
              <a:rPr lang="en-GB" sz="2400" dirty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Question 3.</a:t>
            </a: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Roboto"/>
              <a:buAutoNum type="arabicPeriod"/>
            </a:pPr>
            <a:r>
              <a:rPr lang="en-GB" sz="2400" dirty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Home Try-on Funnel</a:t>
            </a: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Roboto"/>
              <a:buAutoNum type="arabicPeriod"/>
            </a:pPr>
            <a:endParaRPr lang="en-GB" sz="2400" dirty="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4056">
            <a:alpha val="82490"/>
          </a:srgbClr>
        </a:solidFill>
        <a:effectLst/>
      </p:bgPr>
    </p:bg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 txBox="1"/>
          <p:nvPr/>
        </p:nvSpPr>
        <p:spPr>
          <a:xfrm>
            <a:off x="753000" y="1543050"/>
            <a:ext cx="76380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1. Quiz Funnel</a:t>
            </a: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311700" y="292625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1.1. What Columns does the table have?</a:t>
            </a:r>
            <a:endParaRPr sz="2400"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" name="Shape 323"/>
          <p:cNvSpPr txBox="1"/>
          <p:nvPr/>
        </p:nvSpPr>
        <p:spPr>
          <a:xfrm>
            <a:off x="5179100" y="1201325"/>
            <a:ext cx="3870900" cy="37464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>
                <a:latin typeface="Courier New"/>
                <a:ea typeface="Courier New"/>
                <a:cs typeface="Courier New"/>
                <a:sym typeface="Courier New"/>
              </a:rPr>
              <a:t>--Question 1.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>
                <a:latin typeface="Courier New"/>
                <a:ea typeface="Courier New"/>
                <a:cs typeface="Courier New"/>
                <a:sym typeface="Courier New"/>
              </a:rPr>
              <a:t>SELECT *</a:t>
            </a:r>
            <a:endParaRPr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>
                <a:latin typeface="Courier New"/>
                <a:ea typeface="Courier New"/>
                <a:cs typeface="Courier New"/>
                <a:sym typeface="Courier New"/>
              </a:rPr>
              <a:t>FROM </a:t>
            </a: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survey</a:t>
            </a:r>
            <a:endParaRPr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>
                <a:latin typeface="Courier New"/>
                <a:ea typeface="Courier New"/>
                <a:cs typeface="Courier New"/>
                <a:sym typeface="Courier New"/>
              </a:rPr>
              <a:t>LIMIT 10;</a:t>
            </a:r>
            <a:endParaRPr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graphicFrame>
        <p:nvGraphicFramePr>
          <p:cNvPr id="325" name="Shape 325"/>
          <p:cNvGraphicFramePr/>
          <p:nvPr>
            <p:extLst>
              <p:ext uri="{D42A27DB-BD31-4B8C-83A1-F6EECF244321}">
                <p14:modId xmlns:p14="http://schemas.microsoft.com/office/powerpoint/2010/main" val="1596345961"/>
              </p:ext>
            </p:extLst>
          </p:nvPr>
        </p:nvGraphicFramePr>
        <p:xfrm>
          <a:off x="164528" y="1229449"/>
          <a:ext cx="4920900" cy="3690152"/>
        </p:xfrm>
        <a:graphic>
          <a:graphicData uri="http://schemas.openxmlformats.org/drawingml/2006/table">
            <a:tbl>
              <a:tblPr>
                <a:noFill/>
                <a:tableStyleId>{8628B589-4659-4227-9C68-565DD4A46BFE}</a:tableStyleId>
              </a:tblPr>
              <a:tblGrid>
                <a:gridCol w="1459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68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9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7352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b="1" dirty="0">
                          <a:solidFill>
                            <a:srgbClr val="FFFFFF"/>
                          </a:solidFill>
                        </a:rPr>
                        <a:t>q</a:t>
                      </a:r>
                      <a:r>
                        <a:rPr lang="en" sz="1000" b="1" dirty="0">
                          <a:solidFill>
                            <a:srgbClr val="FFFFFF"/>
                          </a:solidFill>
                        </a:rPr>
                        <a:t>uestion</a:t>
                      </a:r>
                      <a:endParaRPr sz="10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b="1" dirty="0">
                          <a:solidFill>
                            <a:srgbClr val="FFFFFF"/>
                          </a:solidFill>
                        </a:rPr>
                        <a:t>u</a:t>
                      </a:r>
                      <a:r>
                        <a:rPr lang="en" sz="1000" b="1" dirty="0">
                          <a:solidFill>
                            <a:srgbClr val="FFFFFF"/>
                          </a:solidFill>
                        </a:rPr>
                        <a:t>ser_id</a:t>
                      </a:r>
                      <a:endParaRPr sz="10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dirty="0">
                          <a:solidFill>
                            <a:srgbClr val="FFFFFF"/>
                          </a:solidFill>
                        </a:rPr>
                        <a:t>response</a:t>
                      </a:r>
                      <a:endParaRPr sz="10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49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6682">
                <a:tc>
                  <a:txBody>
                    <a:bodyPr/>
                    <a:lstStyle/>
                    <a:p>
                      <a:pPr algn="l"/>
                      <a:r>
                        <a:rPr lang="en-US" sz="800" dirty="0">
                          <a:solidFill>
                            <a:srgbClr val="646466"/>
                          </a:solidFill>
                          <a:effectLst/>
                        </a:rPr>
                        <a:t>1. What are you looking for?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800">
                          <a:solidFill>
                            <a:srgbClr val="646466"/>
                          </a:solidFill>
                          <a:effectLst/>
                        </a:rPr>
                        <a:t>005e7f99-d48c-4fce-b605-10506c85aaf7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800">
                          <a:solidFill>
                            <a:srgbClr val="646466"/>
                          </a:solidFill>
                          <a:effectLst/>
                        </a:rPr>
                        <a:t>Women's Styles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6682">
                <a:tc>
                  <a:txBody>
                    <a:bodyPr/>
                    <a:lstStyle/>
                    <a:p>
                      <a:pPr algn="l"/>
                      <a:r>
                        <a:rPr lang="en-GB" sz="800">
                          <a:solidFill>
                            <a:srgbClr val="646466"/>
                          </a:solidFill>
                          <a:effectLst/>
                        </a:rPr>
                        <a:t>2. What's your fit?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800">
                          <a:solidFill>
                            <a:srgbClr val="646466"/>
                          </a:solidFill>
                          <a:effectLst/>
                        </a:rPr>
                        <a:t>005e7f99-d48c-4fce-b605-10506c85aaf7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800">
                          <a:solidFill>
                            <a:srgbClr val="646466"/>
                          </a:solidFill>
                          <a:effectLst/>
                        </a:rPr>
                        <a:t>Medium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6682"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solidFill>
                            <a:srgbClr val="646466"/>
                          </a:solidFill>
                          <a:effectLst/>
                        </a:rPr>
                        <a:t>3. Which shapes do you like?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800">
                          <a:solidFill>
                            <a:srgbClr val="646466"/>
                          </a:solidFill>
                          <a:effectLst/>
                        </a:rPr>
                        <a:t>00a556ed-f13e-4c67-8704-27e3573684cd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800">
                          <a:solidFill>
                            <a:srgbClr val="646466"/>
                          </a:solidFill>
                          <a:effectLst/>
                        </a:rPr>
                        <a:t>Round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6682"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solidFill>
                            <a:srgbClr val="646466"/>
                          </a:solidFill>
                          <a:effectLst/>
                        </a:rPr>
                        <a:t>4. Which colors do you like?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800">
                          <a:solidFill>
                            <a:srgbClr val="646466"/>
                          </a:solidFill>
                          <a:effectLst/>
                        </a:rPr>
                        <a:t>00a556ed-f13e-4c67-8704-27e3573684cd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800">
                          <a:solidFill>
                            <a:srgbClr val="646466"/>
                          </a:solidFill>
                          <a:effectLst/>
                        </a:rPr>
                        <a:t>Two-Tone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6682"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solidFill>
                            <a:srgbClr val="646466"/>
                          </a:solidFill>
                          <a:effectLst/>
                        </a:rPr>
                        <a:t>1. What are you looking for?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800">
                          <a:solidFill>
                            <a:srgbClr val="646466"/>
                          </a:solidFill>
                          <a:effectLst/>
                        </a:rPr>
                        <a:t>00a556ed-f13e-4c67-8704-27e3573684cd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solidFill>
                            <a:srgbClr val="646466"/>
                          </a:solidFill>
                          <a:effectLst/>
                        </a:rPr>
                        <a:t>I'm not sure. Let's skip it.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7548959"/>
                  </a:ext>
                </a:extLst>
              </a:tr>
              <a:tr h="306682">
                <a:tc>
                  <a:txBody>
                    <a:bodyPr/>
                    <a:lstStyle/>
                    <a:p>
                      <a:pPr algn="l"/>
                      <a:r>
                        <a:rPr lang="en-GB" sz="800">
                          <a:solidFill>
                            <a:srgbClr val="646466"/>
                          </a:solidFill>
                          <a:effectLst/>
                        </a:rPr>
                        <a:t>2. What's your fit?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800">
                          <a:solidFill>
                            <a:srgbClr val="646466"/>
                          </a:solidFill>
                          <a:effectLst/>
                        </a:rPr>
                        <a:t>00a556ed-f13e-4c67-8704-27e3573684cd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800">
                          <a:solidFill>
                            <a:srgbClr val="646466"/>
                          </a:solidFill>
                          <a:effectLst/>
                        </a:rPr>
                        <a:t>Narrow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7867586"/>
                  </a:ext>
                </a:extLst>
              </a:tr>
              <a:tr h="306682"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solidFill>
                            <a:srgbClr val="646466"/>
                          </a:solidFill>
                          <a:effectLst/>
                        </a:rPr>
                        <a:t>5. When was your last eye exam?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800">
                          <a:solidFill>
                            <a:srgbClr val="646466"/>
                          </a:solidFill>
                          <a:effectLst/>
                        </a:rPr>
                        <a:t>00a556ed-f13e-4c67-8704-27e3573684cd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800">
                          <a:solidFill>
                            <a:srgbClr val="646466"/>
                          </a:solidFill>
                          <a:effectLst/>
                        </a:rPr>
                        <a:t>&lt;1 Year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3085556"/>
                  </a:ext>
                </a:extLst>
              </a:tr>
              <a:tr h="306682"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solidFill>
                            <a:srgbClr val="646466"/>
                          </a:solidFill>
                          <a:effectLst/>
                        </a:rPr>
                        <a:t>3. Which shapes do you like?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800">
                          <a:solidFill>
                            <a:srgbClr val="646466"/>
                          </a:solidFill>
                          <a:effectLst/>
                        </a:rPr>
                        <a:t>00bf9d63-0999-43a3-9e5b-9c372e6890d2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800">
                          <a:solidFill>
                            <a:srgbClr val="646466"/>
                          </a:solidFill>
                          <a:effectLst/>
                        </a:rPr>
                        <a:t>Square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93580914"/>
                  </a:ext>
                </a:extLst>
              </a:tr>
              <a:tr h="306682"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solidFill>
                            <a:srgbClr val="646466"/>
                          </a:solidFill>
                          <a:effectLst/>
                        </a:rPr>
                        <a:t>5. When was your last eye exam?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800">
                          <a:solidFill>
                            <a:srgbClr val="646466"/>
                          </a:solidFill>
                          <a:effectLst/>
                        </a:rPr>
                        <a:t>00bf9d63-0999-43a3-9e5b-9c372e6890d2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800">
                          <a:solidFill>
                            <a:srgbClr val="646466"/>
                          </a:solidFill>
                          <a:effectLst/>
                        </a:rPr>
                        <a:t>&lt;1 Year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21049088"/>
                  </a:ext>
                </a:extLst>
              </a:tr>
              <a:tr h="306682">
                <a:tc>
                  <a:txBody>
                    <a:bodyPr/>
                    <a:lstStyle/>
                    <a:p>
                      <a:pPr algn="l"/>
                      <a:r>
                        <a:rPr lang="en-GB" sz="800">
                          <a:solidFill>
                            <a:srgbClr val="646466"/>
                          </a:solidFill>
                          <a:effectLst/>
                        </a:rPr>
                        <a:t>2. What's your fit?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800">
                          <a:solidFill>
                            <a:srgbClr val="646466"/>
                          </a:solidFill>
                          <a:effectLst/>
                        </a:rPr>
                        <a:t>00bf9d63-0999-43a3-9e5b-9c372e6890d2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800" dirty="0">
                          <a:solidFill>
                            <a:srgbClr val="646466"/>
                          </a:solidFill>
                          <a:effectLst/>
                        </a:rPr>
                        <a:t>Medium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888916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311700" y="292625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1.2. What is the number of responses per question?</a:t>
            </a:r>
            <a:endParaRPr sz="2400"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" name="Shape 323"/>
          <p:cNvSpPr txBox="1"/>
          <p:nvPr/>
        </p:nvSpPr>
        <p:spPr>
          <a:xfrm>
            <a:off x="5179100" y="1201325"/>
            <a:ext cx="3870900" cy="37464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>
                <a:latin typeface="Courier New"/>
                <a:ea typeface="Courier New"/>
                <a:cs typeface="Courier New"/>
                <a:sym typeface="Courier New"/>
              </a:rPr>
              <a:t>-- </a:t>
            </a: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Question 2.</a:t>
            </a:r>
            <a:endParaRPr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SELECT question,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COUNT(DISTINCT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user_id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) AS '# of responses'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FROM survey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GROUP BY 1;</a:t>
            </a:r>
            <a:endParaRPr sz="9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graphicFrame>
        <p:nvGraphicFramePr>
          <p:cNvPr id="325" name="Shape 325"/>
          <p:cNvGraphicFramePr/>
          <p:nvPr>
            <p:extLst>
              <p:ext uri="{D42A27DB-BD31-4B8C-83A1-F6EECF244321}">
                <p14:modId xmlns:p14="http://schemas.microsoft.com/office/powerpoint/2010/main" val="2279520663"/>
              </p:ext>
            </p:extLst>
          </p:nvPr>
        </p:nvGraphicFramePr>
        <p:xfrm>
          <a:off x="164528" y="2195162"/>
          <a:ext cx="4920900" cy="1758726"/>
        </p:xfrm>
        <a:graphic>
          <a:graphicData uri="http://schemas.openxmlformats.org/drawingml/2006/table">
            <a:tbl>
              <a:tblPr>
                <a:noFill/>
                <a:tableStyleId>{8628B589-4659-4227-9C68-565DD4A46BFE}</a:tableStyleId>
              </a:tblPr>
              <a:tblGrid>
                <a:gridCol w="21578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30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6951">
                <a:tc>
                  <a:txBody>
                    <a:bodyPr/>
                    <a:lstStyle/>
                    <a:p>
                      <a:pPr algn="ctr"/>
                      <a:r>
                        <a:rPr lang="en-GB" sz="1100" b="1" dirty="0">
                          <a:solidFill>
                            <a:schemeClr val="bg1"/>
                          </a:solidFill>
                          <a:effectLst/>
                        </a:rPr>
                        <a:t>question</a:t>
                      </a:r>
                    </a:p>
                  </a:txBody>
                  <a:tcPr anchor="ctr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 b="1" dirty="0">
                          <a:solidFill>
                            <a:schemeClr val="bg1"/>
                          </a:solidFill>
                          <a:effectLst/>
                        </a:rPr>
                        <a:t># of responses</a:t>
                      </a:r>
                    </a:p>
                  </a:txBody>
                  <a:tcPr anchor="ctr">
                    <a:solidFill>
                      <a:srgbClr val="204056">
                        <a:alpha val="8249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6951"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646466"/>
                          </a:solidFill>
                          <a:effectLst/>
                        </a:rPr>
                        <a:t>1. What are you looking for?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 dirty="0">
                          <a:solidFill>
                            <a:srgbClr val="646466"/>
                          </a:solidFill>
                          <a:effectLst/>
                        </a:rPr>
                        <a:t>500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3592657"/>
                  </a:ext>
                </a:extLst>
              </a:tr>
              <a:tr h="271206">
                <a:tc>
                  <a:txBody>
                    <a:bodyPr/>
                    <a:lstStyle/>
                    <a:p>
                      <a:pPr algn="ctr"/>
                      <a:r>
                        <a:rPr lang="en-GB" sz="800">
                          <a:solidFill>
                            <a:srgbClr val="646466"/>
                          </a:solidFill>
                          <a:effectLst/>
                        </a:rPr>
                        <a:t>2. What's your fit?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>
                          <a:solidFill>
                            <a:srgbClr val="646466"/>
                          </a:solidFill>
                          <a:effectLst/>
                        </a:rPr>
                        <a:t>475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1206"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646466"/>
                          </a:solidFill>
                          <a:effectLst/>
                        </a:rPr>
                        <a:t>3. Which shapes do you like?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 dirty="0">
                          <a:solidFill>
                            <a:srgbClr val="646466"/>
                          </a:solidFill>
                          <a:effectLst/>
                        </a:rPr>
                        <a:t>380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1206"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646466"/>
                          </a:solidFill>
                          <a:effectLst/>
                        </a:rPr>
                        <a:t>4. Which colors do you like?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 dirty="0">
                          <a:solidFill>
                            <a:srgbClr val="646466"/>
                          </a:solidFill>
                          <a:effectLst/>
                        </a:rPr>
                        <a:t>361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1206"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646466"/>
                          </a:solidFill>
                          <a:effectLst/>
                        </a:rPr>
                        <a:t>5. When was your last eye exam?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 dirty="0">
                          <a:solidFill>
                            <a:srgbClr val="646466"/>
                          </a:solidFill>
                          <a:effectLst/>
                        </a:rPr>
                        <a:t>270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42383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 txBox="1"/>
          <p:nvPr/>
        </p:nvSpPr>
        <p:spPr>
          <a:xfrm>
            <a:off x="311700" y="292625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1.3. Which question(s) of the quiz </a:t>
            </a:r>
            <a:endParaRPr sz="2400"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1" name="Shape 331"/>
          <p:cNvSpPr txBox="1"/>
          <p:nvPr/>
        </p:nvSpPr>
        <p:spPr>
          <a:xfrm>
            <a:off x="3911400" y="1130225"/>
            <a:ext cx="4920900" cy="3847800"/>
          </a:xfrm>
          <a:prstGeom prst="rect">
            <a:avLst/>
          </a:prstGeom>
        </p:spPr>
        <p:txBody>
          <a:bodyPr spcFirstLastPara="1" wrap="square" lIns="171450" tIns="91425" rIns="91425" bIns="91425" anchor="t" anchorCtr="0">
            <a:noAutofit/>
          </a:bodyPr>
          <a:lstStyle/>
          <a:p>
            <a:pPr marL="171450" lvl="0" indent="-190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GB" sz="1200" dirty="0">
                <a:latin typeface="Roboto"/>
                <a:ea typeface="Roboto"/>
                <a:cs typeface="Roboto"/>
                <a:sym typeface="Roboto"/>
              </a:rPr>
              <a:t>The largest drops in conversion are between questions 2 and 3, and questions 4 and 5 which both had 20% drops in response rate.</a:t>
            </a:r>
          </a:p>
          <a:p>
            <a:pPr marL="171450" lvl="0" indent="-190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endParaRPr lang="en-GB" sz="1200" dirty="0">
              <a:latin typeface="Roboto"/>
              <a:ea typeface="Roboto"/>
              <a:cs typeface="Roboto"/>
              <a:sym typeface="Roboto"/>
            </a:endParaRPr>
          </a:p>
          <a:p>
            <a:pPr marL="171450" lvl="8" indent="-190500">
              <a:lnSpc>
                <a:spcPct val="115000"/>
              </a:lnSpc>
              <a:buSzPts val="1200"/>
              <a:buChar char="●"/>
            </a:pPr>
            <a:r>
              <a:rPr lang="en-GB" sz="1200" dirty="0">
                <a:latin typeface="Roboto"/>
                <a:ea typeface="Roboto"/>
                <a:cs typeface="Roboto"/>
                <a:sym typeface="Roboto"/>
              </a:rPr>
              <a:t>The drop from question 2 to question 3 could be explained by any of the following:</a:t>
            </a:r>
          </a:p>
          <a:p>
            <a:pPr marL="171450" lvl="8" indent="-190500">
              <a:lnSpc>
                <a:spcPct val="115000"/>
              </a:lnSpc>
              <a:buSzPts val="1200"/>
              <a:buFont typeface="Courier New" panose="02070309020205020404" pitchFamily="49" charset="0"/>
              <a:buChar char="o"/>
            </a:pPr>
            <a:r>
              <a:rPr lang="en-GB" sz="1200" dirty="0">
                <a:latin typeface="Roboto"/>
                <a:ea typeface="Roboto"/>
                <a:cs typeface="Roboto"/>
                <a:sym typeface="Roboto"/>
              </a:rPr>
              <a:t>Respondents not liking any of the options presented to them</a:t>
            </a:r>
          </a:p>
          <a:p>
            <a:pPr marL="171450" indent="-190500">
              <a:lnSpc>
                <a:spcPct val="115000"/>
              </a:lnSpc>
              <a:buSzPts val="1200"/>
              <a:buFont typeface="Courier New" panose="02070309020205020404" pitchFamily="49" charset="0"/>
              <a:buChar char="o"/>
            </a:pPr>
            <a:r>
              <a:rPr lang="en-GB" sz="1200" dirty="0">
                <a:latin typeface="Roboto"/>
                <a:ea typeface="Roboto"/>
                <a:cs typeface="Roboto"/>
                <a:sym typeface="Roboto"/>
              </a:rPr>
              <a:t>Not being able to decide a preference</a:t>
            </a:r>
          </a:p>
          <a:p>
            <a:pPr marL="171450" indent="-190500">
              <a:lnSpc>
                <a:spcPct val="115000"/>
              </a:lnSpc>
              <a:buSzPts val="1200"/>
              <a:buChar char="●"/>
            </a:pPr>
            <a:endParaRPr lang="en-GB" sz="1200" dirty="0">
              <a:latin typeface="Roboto"/>
              <a:ea typeface="Roboto"/>
              <a:cs typeface="Roboto"/>
              <a:sym typeface="Roboto"/>
            </a:endParaRPr>
          </a:p>
          <a:p>
            <a:pPr marL="171450" indent="-190500">
              <a:lnSpc>
                <a:spcPct val="115000"/>
              </a:lnSpc>
              <a:buSzPts val="1200"/>
              <a:buChar char="●"/>
            </a:pPr>
            <a:r>
              <a:rPr lang="en-GB" sz="1200" dirty="0">
                <a:latin typeface="Roboto"/>
                <a:ea typeface="Roboto"/>
                <a:cs typeface="Roboto"/>
                <a:sym typeface="Roboto"/>
              </a:rPr>
              <a:t>If the respondents didn’t like any of the options presented to them this would explain why the conversion rate rises back up for question 3 to question 4 as only people who liked the options presented to them continued.</a:t>
            </a:r>
          </a:p>
          <a:p>
            <a:pPr marL="171450" indent="-190500">
              <a:lnSpc>
                <a:spcPct val="115000"/>
              </a:lnSpc>
              <a:buSzPts val="1200"/>
              <a:buChar char="●"/>
            </a:pPr>
            <a:endParaRPr lang="en-GB" sz="1200" dirty="0">
              <a:latin typeface="Roboto"/>
              <a:ea typeface="Roboto"/>
              <a:cs typeface="Roboto"/>
              <a:sym typeface="Roboto"/>
            </a:endParaRPr>
          </a:p>
          <a:p>
            <a:pPr marL="171450" indent="-190500">
              <a:lnSpc>
                <a:spcPct val="115000"/>
              </a:lnSpc>
              <a:buSzPts val="1200"/>
              <a:buChar char="●"/>
            </a:pPr>
            <a:r>
              <a:rPr lang="en-GB" sz="1200" dirty="0">
                <a:latin typeface="Roboto"/>
                <a:ea typeface="Roboto"/>
                <a:cs typeface="Roboto"/>
                <a:sym typeface="Roboto"/>
              </a:rPr>
              <a:t>The drop from question 4 to question 5 is most likely caused by people not wanting to reveal some personal information about themselves. </a:t>
            </a:r>
          </a:p>
          <a:p>
            <a:pPr marL="171450" indent="-190500">
              <a:lnSpc>
                <a:spcPct val="115000"/>
              </a:lnSpc>
              <a:buSzPts val="1200"/>
              <a:buChar char="●"/>
            </a:pPr>
            <a:endParaRPr lang="en-GB" sz="1200" dirty="0">
              <a:latin typeface="Roboto"/>
              <a:ea typeface="Roboto"/>
              <a:cs typeface="Roboto"/>
              <a:sym typeface="Roboto"/>
            </a:endParaRPr>
          </a:p>
          <a:p>
            <a:pPr marL="171450" indent="-190500">
              <a:lnSpc>
                <a:spcPct val="115000"/>
              </a:lnSpc>
              <a:buSzPts val="1200"/>
              <a:buChar char="●"/>
            </a:pPr>
            <a:endParaRPr lang="en-GB" sz="1200" dirty="0">
              <a:latin typeface="Roboto"/>
              <a:ea typeface="Roboto"/>
              <a:cs typeface="Roboto"/>
              <a:sym typeface="Roboto"/>
            </a:endParaRPr>
          </a:p>
          <a:p>
            <a:pPr marL="171450" lvl="4" indent="-190500">
              <a:lnSpc>
                <a:spcPct val="115000"/>
              </a:lnSpc>
              <a:buSzPts val="1200"/>
              <a:buChar char="●"/>
            </a:pPr>
            <a:endParaRPr lang="en-GB" sz="1200" dirty="0">
              <a:latin typeface="Roboto"/>
              <a:ea typeface="Roboto"/>
              <a:cs typeface="Roboto"/>
              <a:sym typeface="Roboto"/>
            </a:endParaRPr>
          </a:p>
          <a:p>
            <a:pPr marL="171450" lvl="5" indent="-190500">
              <a:lnSpc>
                <a:spcPct val="115000"/>
              </a:lnSpc>
              <a:buSzPts val="1200"/>
              <a:buFont typeface="Courier New" panose="02070309020205020404" pitchFamily="49" charset="0"/>
              <a:buChar char="o"/>
            </a:pPr>
            <a:endParaRPr lang="en-GB" sz="1200" dirty="0">
              <a:latin typeface="Roboto"/>
              <a:ea typeface="Roboto"/>
              <a:cs typeface="Roboto"/>
              <a:sym typeface="Roboto"/>
            </a:endParaRPr>
          </a:p>
          <a:p>
            <a:pPr marL="171450" lvl="0" indent="-190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endParaRPr lang="en-GB" sz="1200" dirty="0">
              <a:latin typeface="Roboto"/>
              <a:ea typeface="Roboto"/>
              <a:cs typeface="Roboto"/>
              <a:sym typeface="Roboto"/>
            </a:endParaRPr>
          </a:p>
          <a:p>
            <a:pPr marL="171450" lvl="0" indent="-190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D61AAA0-D7FC-409D-81A9-4BE175B0AF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700" y="1418665"/>
            <a:ext cx="3729732" cy="2306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4056">
            <a:alpha val="82490"/>
          </a:srgbClr>
        </a:solidFill>
        <a:effectLst/>
      </p:bgPr>
    </p:bg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 txBox="1"/>
          <p:nvPr/>
        </p:nvSpPr>
        <p:spPr>
          <a:xfrm>
            <a:off x="753000" y="1543050"/>
            <a:ext cx="76380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2. Home Try-On Funnel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814928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311700" y="292625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2.4. What are the column names?</a:t>
            </a:r>
            <a:endParaRPr sz="2400"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" name="Shape 323"/>
          <p:cNvSpPr txBox="1"/>
          <p:nvPr/>
        </p:nvSpPr>
        <p:spPr>
          <a:xfrm>
            <a:off x="5179100" y="1201325"/>
            <a:ext cx="3870900" cy="37464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>
                <a:latin typeface="Courier New"/>
                <a:ea typeface="Courier New"/>
                <a:cs typeface="Courier New"/>
                <a:sym typeface="Courier New"/>
              </a:rPr>
              <a:t>-- Question 4.</a:t>
            </a:r>
            <a:endParaRPr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SELECT *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FROM quiz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LIMIT 5;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SELECT *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FROM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home_try_on</a:t>
            </a: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LIMIT 5;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SELECT *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FROM purchase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LIMIT 5;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-- Last 3 rows of each table removed so the columns could all fit on the slide</a:t>
            </a:r>
            <a:endParaRPr sz="9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graphicFrame>
        <p:nvGraphicFramePr>
          <p:cNvPr id="325" name="Shape 325"/>
          <p:cNvGraphicFramePr/>
          <p:nvPr>
            <p:extLst>
              <p:ext uri="{D42A27DB-BD31-4B8C-83A1-F6EECF244321}">
                <p14:modId xmlns:p14="http://schemas.microsoft.com/office/powerpoint/2010/main" val="2120175075"/>
              </p:ext>
            </p:extLst>
          </p:nvPr>
        </p:nvGraphicFramePr>
        <p:xfrm>
          <a:off x="94000" y="1201325"/>
          <a:ext cx="4920901" cy="1124899"/>
        </p:xfrm>
        <a:graphic>
          <a:graphicData uri="http://schemas.openxmlformats.org/drawingml/2006/table">
            <a:tbl>
              <a:tblPr>
                <a:noFill/>
                <a:tableStyleId>{8628B589-4659-4227-9C68-565DD4A46BFE}</a:tableStyleId>
              </a:tblPr>
              <a:tblGrid>
                <a:gridCol w="8858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343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668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66898">
                  <a:extLst>
                    <a:ext uri="{9D8B030D-6E8A-4147-A177-3AD203B41FA5}">
                      <a16:colId xmlns:a16="http://schemas.microsoft.com/office/drawing/2014/main" val="842309496"/>
                    </a:ext>
                  </a:extLst>
                </a:gridCol>
                <a:gridCol w="966898">
                  <a:extLst>
                    <a:ext uri="{9D8B030D-6E8A-4147-A177-3AD203B41FA5}">
                      <a16:colId xmlns:a16="http://schemas.microsoft.com/office/drawing/2014/main" val="1631617299"/>
                    </a:ext>
                  </a:extLst>
                </a:gridCol>
              </a:tblGrid>
              <a:tr h="291299">
                <a:tc>
                  <a:txBody>
                    <a:bodyPr/>
                    <a:lstStyle/>
                    <a:p>
                      <a:pPr algn="ctr"/>
                      <a:r>
                        <a:rPr lang="en-GB" sz="800" b="1" dirty="0" err="1">
                          <a:solidFill>
                            <a:schemeClr val="bg1"/>
                          </a:solidFill>
                          <a:effectLst/>
                        </a:rPr>
                        <a:t>user_id</a:t>
                      </a:r>
                      <a:endParaRPr lang="en-GB" sz="800" b="1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anchor="ctr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 b="1" dirty="0">
                          <a:solidFill>
                            <a:schemeClr val="bg1"/>
                          </a:solidFill>
                          <a:effectLst/>
                        </a:rPr>
                        <a:t>style</a:t>
                      </a:r>
                    </a:p>
                  </a:txBody>
                  <a:tcPr anchor="ctr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 b="1" dirty="0">
                          <a:solidFill>
                            <a:schemeClr val="bg1"/>
                          </a:solidFill>
                          <a:effectLst/>
                        </a:rPr>
                        <a:t>fit</a:t>
                      </a:r>
                    </a:p>
                  </a:txBody>
                  <a:tcPr anchor="ctr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 b="1" dirty="0">
                          <a:solidFill>
                            <a:schemeClr val="bg1"/>
                          </a:solidFill>
                          <a:effectLst/>
                        </a:rPr>
                        <a:t>shape</a:t>
                      </a:r>
                    </a:p>
                  </a:txBody>
                  <a:tcPr anchor="ctr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 b="1" dirty="0" err="1">
                          <a:solidFill>
                            <a:schemeClr val="bg1"/>
                          </a:solidFill>
                          <a:effectLst/>
                        </a:rPr>
                        <a:t>color</a:t>
                      </a:r>
                      <a:endParaRPr lang="en-GB" sz="800" b="1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anchor="ctr">
                    <a:solidFill>
                      <a:srgbClr val="204056">
                        <a:alpha val="8249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6800">
                <a:tc>
                  <a:txBody>
                    <a:bodyPr/>
                    <a:lstStyle/>
                    <a:p>
                      <a:pPr algn="ctr"/>
                      <a:r>
                        <a:rPr lang="en-GB" sz="600">
                          <a:solidFill>
                            <a:srgbClr val="646466"/>
                          </a:solidFill>
                          <a:effectLst/>
                        </a:rPr>
                        <a:t>4e8118dc-bb3d-49bf-85fc-cca8d83232ac</a:t>
                      </a:r>
                    </a:p>
                  </a:txBody>
                  <a:tcPr anchor="ctr">
                    <a:solidFill>
                      <a:schemeClr val="bg1">
                        <a:alpha val="8249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600" dirty="0">
                          <a:solidFill>
                            <a:srgbClr val="646466"/>
                          </a:solidFill>
                          <a:effectLst/>
                        </a:rPr>
                        <a:t>Women's Styles</a:t>
                      </a:r>
                    </a:p>
                  </a:txBody>
                  <a:tcPr anchor="ctr">
                    <a:solidFill>
                      <a:schemeClr val="bg1">
                        <a:alpha val="8249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600">
                          <a:solidFill>
                            <a:srgbClr val="646466"/>
                          </a:solidFill>
                          <a:effectLst/>
                        </a:rPr>
                        <a:t>Medium</a:t>
                      </a:r>
                    </a:p>
                  </a:txBody>
                  <a:tcPr anchor="ctr">
                    <a:solidFill>
                      <a:schemeClr val="bg1">
                        <a:alpha val="8249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600" dirty="0">
                          <a:solidFill>
                            <a:srgbClr val="646466"/>
                          </a:solidFill>
                          <a:effectLst/>
                        </a:rPr>
                        <a:t>Rectangular</a:t>
                      </a:r>
                    </a:p>
                  </a:txBody>
                  <a:tcPr anchor="ctr">
                    <a:solidFill>
                      <a:schemeClr val="bg1">
                        <a:alpha val="8249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600">
                          <a:solidFill>
                            <a:srgbClr val="646466"/>
                          </a:solidFill>
                          <a:effectLst/>
                        </a:rPr>
                        <a:t>Tortoise</a:t>
                      </a:r>
                    </a:p>
                  </a:txBody>
                  <a:tcPr anchor="ctr">
                    <a:solidFill>
                      <a:schemeClr val="bg1">
                        <a:alpha val="8249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8394056"/>
                  </a:ext>
                </a:extLst>
              </a:tr>
              <a:tr h="416800">
                <a:tc>
                  <a:txBody>
                    <a:bodyPr/>
                    <a:lstStyle/>
                    <a:p>
                      <a:pPr algn="ctr"/>
                      <a:r>
                        <a:rPr lang="en-GB" sz="600">
                          <a:solidFill>
                            <a:srgbClr val="646466"/>
                          </a:solidFill>
                          <a:effectLst/>
                        </a:rPr>
                        <a:t>291f1cca-e507-48be-b063-002b14906468</a:t>
                      </a:r>
                    </a:p>
                  </a:txBody>
                  <a:tcPr anchor="ctr">
                    <a:solidFill>
                      <a:schemeClr val="bg1">
                        <a:alpha val="8249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600">
                          <a:solidFill>
                            <a:srgbClr val="646466"/>
                          </a:solidFill>
                          <a:effectLst/>
                        </a:rPr>
                        <a:t>Women's Styles</a:t>
                      </a:r>
                    </a:p>
                  </a:txBody>
                  <a:tcPr anchor="ctr">
                    <a:solidFill>
                      <a:schemeClr val="bg1">
                        <a:alpha val="8249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600" dirty="0">
                          <a:solidFill>
                            <a:srgbClr val="646466"/>
                          </a:solidFill>
                          <a:effectLst/>
                        </a:rPr>
                        <a:t>Narrow</a:t>
                      </a:r>
                    </a:p>
                  </a:txBody>
                  <a:tcPr anchor="ctr">
                    <a:solidFill>
                      <a:schemeClr val="bg1">
                        <a:alpha val="8249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600" dirty="0">
                          <a:solidFill>
                            <a:srgbClr val="646466"/>
                          </a:solidFill>
                          <a:effectLst/>
                        </a:rPr>
                        <a:t>Round</a:t>
                      </a:r>
                    </a:p>
                  </a:txBody>
                  <a:tcPr anchor="ctr">
                    <a:solidFill>
                      <a:schemeClr val="bg1">
                        <a:alpha val="8249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600" dirty="0">
                          <a:solidFill>
                            <a:srgbClr val="646466"/>
                          </a:solidFill>
                          <a:effectLst/>
                        </a:rPr>
                        <a:t>Black</a:t>
                      </a:r>
                    </a:p>
                  </a:txBody>
                  <a:tcPr anchor="ctr">
                    <a:solidFill>
                      <a:schemeClr val="bg1">
                        <a:alpha val="8249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6062652"/>
                  </a:ext>
                </a:extLst>
              </a:tr>
            </a:tbl>
          </a:graphicData>
        </a:graphic>
      </p:graphicFrame>
      <p:graphicFrame>
        <p:nvGraphicFramePr>
          <p:cNvPr id="8" name="Shape 325">
            <a:extLst>
              <a:ext uri="{FF2B5EF4-FFF2-40B4-BE49-F238E27FC236}">
                <a16:creationId xmlns:a16="http://schemas.microsoft.com/office/drawing/2014/main" id="{7C000F26-6E3E-4D74-8D5D-F4F6BA76CDD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31958362"/>
              </p:ext>
            </p:extLst>
          </p:nvPr>
        </p:nvGraphicFramePr>
        <p:xfrm>
          <a:off x="94000" y="3664423"/>
          <a:ext cx="4920901" cy="1148320"/>
        </p:xfrm>
        <a:graphic>
          <a:graphicData uri="http://schemas.openxmlformats.org/drawingml/2006/table">
            <a:tbl>
              <a:tblPr>
                <a:noFill/>
                <a:tableStyleId>{8628B589-4659-4227-9C68-565DD4A46BFE}</a:tableStyleId>
              </a:tblPr>
              <a:tblGrid>
                <a:gridCol w="7722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2272">
                  <a:extLst>
                    <a:ext uri="{9D8B030D-6E8A-4147-A177-3AD203B41FA5}">
                      <a16:colId xmlns:a16="http://schemas.microsoft.com/office/drawing/2014/main" val="3021064310"/>
                    </a:ext>
                  </a:extLst>
                </a:gridCol>
                <a:gridCol w="772272">
                  <a:extLst>
                    <a:ext uri="{9D8B030D-6E8A-4147-A177-3AD203B41FA5}">
                      <a16:colId xmlns:a16="http://schemas.microsoft.com/office/drawing/2014/main" val="2794368022"/>
                    </a:ext>
                  </a:extLst>
                </a:gridCol>
                <a:gridCol w="836649">
                  <a:extLst>
                    <a:ext uri="{9D8B030D-6E8A-4147-A177-3AD203B41FA5}">
                      <a16:colId xmlns:a16="http://schemas.microsoft.com/office/drawing/2014/main" val="778659503"/>
                    </a:ext>
                  </a:extLst>
                </a:gridCol>
                <a:gridCol w="9245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429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16800">
                <a:tc>
                  <a:txBody>
                    <a:bodyPr/>
                    <a:lstStyle/>
                    <a:p>
                      <a:pPr algn="ctr"/>
                      <a:r>
                        <a:rPr lang="en-GB" sz="800" b="1" dirty="0" err="1">
                          <a:solidFill>
                            <a:schemeClr val="bg1"/>
                          </a:solidFill>
                          <a:effectLst/>
                        </a:rPr>
                        <a:t>user_id</a:t>
                      </a:r>
                      <a:endParaRPr lang="en-GB" sz="800" b="1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anchor="ctr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 b="1">
                          <a:solidFill>
                            <a:schemeClr val="bg1"/>
                          </a:solidFill>
                          <a:effectLst/>
                        </a:rPr>
                        <a:t>product_id</a:t>
                      </a:r>
                    </a:p>
                  </a:txBody>
                  <a:tcPr anchor="ctr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 b="1">
                          <a:solidFill>
                            <a:schemeClr val="bg1"/>
                          </a:solidFill>
                          <a:effectLst/>
                        </a:rPr>
                        <a:t>style</a:t>
                      </a:r>
                    </a:p>
                  </a:txBody>
                  <a:tcPr anchor="ctr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 b="1" dirty="0" err="1">
                          <a:solidFill>
                            <a:schemeClr val="bg1"/>
                          </a:solidFill>
                          <a:effectLst/>
                        </a:rPr>
                        <a:t>model_name</a:t>
                      </a:r>
                      <a:endParaRPr lang="en-GB" sz="800" b="1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anchor="ctr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 b="1" dirty="0" err="1">
                          <a:solidFill>
                            <a:schemeClr val="bg1"/>
                          </a:solidFill>
                          <a:effectLst/>
                        </a:rPr>
                        <a:t>color</a:t>
                      </a:r>
                      <a:endParaRPr lang="en-GB" sz="800" b="1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anchor="ctr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 b="1" dirty="0">
                          <a:solidFill>
                            <a:schemeClr val="bg1"/>
                          </a:solidFill>
                          <a:effectLst/>
                        </a:rPr>
                        <a:t>price</a:t>
                      </a:r>
                    </a:p>
                  </a:txBody>
                  <a:tcPr anchor="ctr">
                    <a:solidFill>
                      <a:srgbClr val="204056">
                        <a:alpha val="8249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475">
                <a:tc>
                  <a:txBody>
                    <a:bodyPr/>
                    <a:lstStyle/>
                    <a:p>
                      <a:pPr algn="ctr"/>
                      <a:r>
                        <a:rPr lang="en-GB" sz="600">
                          <a:solidFill>
                            <a:srgbClr val="646466"/>
                          </a:solidFill>
                          <a:effectLst/>
                        </a:rPr>
                        <a:t>00a9dd17-36c8-430c-9d76-df49d4197dcf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600">
                          <a:solidFill>
                            <a:srgbClr val="646466"/>
                          </a:solidFill>
                          <a:effectLst/>
                        </a:rPr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600" dirty="0">
                          <a:solidFill>
                            <a:srgbClr val="646466"/>
                          </a:solidFill>
                          <a:effectLst/>
                        </a:rPr>
                        <a:t>Women's Styles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600">
                          <a:solidFill>
                            <a:srgbClr val="646466"/>
                          </a:solidFill>
                          <a:effectLst/>
                        </a:rPr>
                        <a:t>Lucy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600" dirty="0">
                          <a:solidFill>
                            <a:srgbClr val="646466"/>
                          </a:solidFill>
                          <a:effectLst/>
                        </a:rPr>
                        <a:t>Jet Black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600" dirty="0">
                          <a:solidFill>
                            <a:srgbClr val="646466"/>
                          </a:solidFill>
                          <a:effectLst/>
                        </a:rPr>
                        <a:t>150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475">
                <a:tc>
                  <a:txBody>
                    <a:bodyPr/>
                    <a:lstStyle/>
                    <a:p>
                      <a:pPr algn="ctr"/>
                      <a:r>
                        <a:rPr lang="en-GB" sz="600">
                          <a:solidFill>
                            <a:srgbClr val="646466"/>
                          </a:solidFill>
                          <a:effectLst/>
                        </a:rPr>
                        <a:t>00e15fe0-c86f-4818-9c63-3422211baa97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600">
                          <a:solidFill>
                            <a:srgbClr val="646466"/>
                          </a:solidFill>
                          <a:effectLst/>
                        </a:rPr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600">
                          <a:solidFill>
                            <a:srgbClr val="646466"/>
                          </a:solidFill>
                          <a:effectLst/>
                        </a:rPr>
                        <a:t>Women's Styles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600">
                          <a:solidFill>
                            <a:srgbClr val="646466"/>
                          </a:solidFill>
                          <a:effectLst/>
                        </a:rPr>
                        <a:t>Lucy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600">
                          <a:solidFill>
                            <a:srgbClr val="646466"/>
                          </a:solidFill>
                          <a:effectLst/>
                        </a:rPr>
                        <a:t>Elderflower Crystal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600" dirty="0">
                          <a:solidFill>
                            <a:srgbClr val="646466"/>
                          </a:solidFill>
                          <a:effectLst/>
                        </a:rPr>
                        <a:t>150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" name="Shape 325">
            <a:extLst>
              <a:ext uri="{FF2B5EF4-FFF2-40B4-BE49-F238E27FC236}">
                <a16:creationId xmlns:a16="http://schemas.microsoft.com/office/drawing/2014/main" id="{5B792609-986F-43EC-8969-D7B0412F48A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3448377"/>
              </p:ext>
            </p:extLst>
          </p:nvPr>
        </p:nvGraphicFramePr>
        <p:xfrm>
          <a:off x="94000" y="2397324"/>
          <a:ext cx="4920900" cy="1087750"/>
        </p:xfrm>
        <a:graphic>
          <a:graphicData uri="http://schemas.openxmlformats.org/drawingml/2006/table">
            <a:tbl>
              <a:tblPr>
                <a:noFill/>
                <a:tableStyleId>{8628B589-4659-4227-9C68-565DD4A46BFE}</a:tableStyleId>
              </a:tblPr>
              <a:tblGrid>
                <a:gridCol w="1459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68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9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16800">
                <a:tc>
                  <a:txBody>
                    <a:bodyPr/>
                    <a:lstStyle/>
                    <a:p>
                      <a:pPr algn="ctr"/>
                      <a:r>
                        <a:rPr lang="en-GB" sz="800" b="1" dirty="0" err="1">
                          <a:solidFill>
                            <a:schemeClr val="bg1"/>
                          </a:solidFill>
                          <a:effectLst/>
                        </a:rPr>
                        <a:t>user_id</a:t>
                      </a:r>
                      <a:endParaRPr lang="en-GB" sz="800" b="1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anchor="ctr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 b="1">
                          <a:solidFill>
                            <a:schemeClr val="bg1"/>
                          </a:solidFill>
                          <a:effectLst/>
                        </a:rPr>
                        <a:t>number_of_pairs</a:t>
                      </a:r>
                    </a:p>
                  </a:txBody>
                  <a:tcPr anchor="ctr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 b="1" dirty="0">
                          <a:solidFill>
                            <a:schemeClr val="bg1"/>
                          </a:solidFill>
                          <a:effectLst/>
                        </a:rPr>
                        <a:t>address</a:t>
                      </a:r>
                    </a:p>
                  </a:txBody>
                  <a:tcPr anchor="ctr">
                    <a:solidFill>
                      <a:srgbClr val="204056">
                        <a:alpha val="8249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475">
                <a:tc>
                  <a:txBody>
                    <a:bodyPr/>
                    <a:lstStyle/>
                    <a:p>
                      <a:pPr algn="ctr"/>
                      <a:r>
                        <a:rPr lang="en-GB" sz="600">
                          <a:solidFill>
                            <a:srgbClr val="646466"/>
                          </a:solidFill>
                          <a:effectLst/>
                        </a:rPr>
                        <a:t>d8addd87-3217-4429-9a01-d56d68111da7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600" dirty="0">
                          <a:solidFill>
                            <a:srgbClr val="646466"/>
                          </a:solidFill>
                          <a:effectLst/>
                        </a:rPr>
                        <a:t>5 pairs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600">
                          <a:solidFill>
                            <a:srgbClr val="646466"/>
                          </a:solidFill>
                          <a:effectLst/>
                        </a:rPr>
                        <a:t>145 New York 9a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475">
                <a:tc>
                  <a:txBody>
                    <a:bodyPr/>
                    <a:lstStyle/>
                    <a:p>
                      <a:pPr algn="ctr"/>
                      <a:r>
                        <a:rPr lang="en-GB" sz="600">
                          <a:solidFill>
                            <a:srgbClr val="646466"/>
                          </a:solidFill>
                          <a:effectLst/>
                        </a:rPr>
                        <a:t>f52b07c8-abe4-4f4a-9d39-ba9fc9a184cc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600">
                          <a:solidFill>
                            <a:srgbClr val="646466"/>
                          </a:solidFill>
                          <a:effectLst/>
                        </a:rPr>
                        <a:t>5 pairs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600" dirty="0">
                          <a:solidFill>
                            <a:srgbClr val="646466"/>
                          </a:solidFill>
                          <a:effectLst/>
                        </a:rPr>
                        <a:t>383 Madison Ave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0572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311700" y="292625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2.5. Usage Funnel Query and Results</a:t>
            </a:r>
            <a:endParaRPr sz="2400"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" name="Shape 323"/>
          <p:cNvSpPr txBox="1"/>
          <p:nvPr/>
        </p:nvSpPr>
        <p:spPr>
          <a:xfrm>
            <a:off x="5179100" y="1201325"/>
            <a:ext cx="3870900" cy="37464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>
                <a:latin typeface="Courier New"/>
                <a:ea typeface="Courier New"/>
                <a:cs typeface="Courier New"/>
                <a:sym typeface="Courier New"/>
              </a:rPr>
              <a:t>-- </a:t>
            </a: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Question 5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SELECT </a:t>
            </a:r>
            <a:r>
              <a:rPr lang="en-GB" sz="900" dirty="0" err="1">
                <a:latin typeface="Courier New"/>
                <a:ea typeface="Courier New"/>
                <a:cs typeface="Courier New"/>
                <a:sym typeface="Courier New"/>
              </a:rPr>
              <a:t>q.user_id</a:t>
            </a: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CASE WHEN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-GB" sz="900" dirty="0" err="1">
                <a:latin typeface="Courier New"/>
                <a:ea typeface="Courier New"/>
                <a:cs typeface="Courier New"/>
                <a:sym typeface="Courier New"/>
              </a:rPr>
              <a:t>h.user_id</a:t>
            </a: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 IS NOT NULL THEN 'True'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  ELSE 'False'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  END AS '</a:t>
            </a:r>
            <a:r>
              <a:rPr lang="en-GB" sz="900" dirty="0" err="1">
                <a:latin typeface="Courier New"/>
                <a:ea typeface="Courier New"/>
                <a:cs typeface="Courier New"/>
                <a:sym typeface="Courier New"/>
              </a:rPr>
              <a:t>is_home_try_on</a:t>
            </a: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',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00" dirty="0" err="1">
                <a:latin typeface="Courier New"/>
                <a:ea typeface="Courier New"/>
                <a:cs typeface="Courier New"/>
                <a:sym typeface="Courier New"/>
              </a:rPr>
              <a:t>h.number_of_pairs</a:t>
            </a: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CASE WHEN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-GB" sz="900" dirty="0" err="1">
                <a:latin typeface="Courier New"/>
                <a:ea typeface="Courier New"/>
                <a:cs typeface="Courier New"/>
                <a:sym typeface="Courier New"/>
              </a:rPr>
              <a:t>p.user_id</a:t>
            </a: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 IS NOT NULL THEN 'True'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  ELSE 'False'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  END AS '</a:t>
            </a:r>
            <a:r>
              <a:rPr lang="en-GB" sz="900" dirty="0" err="1">
                <a:latin typeface="Courier New"/>
                <a:ea typeface="Courier New"/>
                <a:cs typeface="Courier New"/>
                <a:sym typeface="Courier New"/>
              </a:rPr>
              <a:t>is_purchase</a:t>
            </a: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'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FROM quiz q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LEFT JOIN </a:t>
            </a:r>
            <a:r>
              <a:rPr lang="en-GB" sz="900" dirty="0" err="1">
                <a:latin typeface="Courier New"/>
                <a:ea typeface="Courier New"/>
                <a:cs typeface="Courier New"/>
                <a:sym typeface="Courier New"/>
              </a:rPr>
              <a:t>home_try_on</a:t>
            </a: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 h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  ON </a:t>
            </a:r>
            <a:r>
              <a:rPr lang="en-GB" sz="900" dirty="0" err="1">
                <a:latin typeface="Courier New"/>
                <a:ea typeface="Courier New"/>
                <a:cs typeface="Courier New"/>
                <a:sym typeface="Courier New"/>
              </a:rPr>
              <a:t>h.user_id</a:t>
            </a: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GB" sz="900" dirty="0" err="1">
                <a:latin typeface="Courier New"/>
                <a:ea typeface="Courier New"/>
                <a:cs typeface="Courier New"/>
                <a:sym typeface="Courier New"/>
              </a:rPr>
              <a:t>q.user_id</a:t>
            </a:r>
            <a:endParaRPr lang="en-GB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LEFT JOIN purchase p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  ON </a:t>
            </a:r>
            <a:r>
              <a:rPr lang="en-GB" sz="900" dirty="0" err="1">
                <a:latin typeface="Courier New"/>
                <a:ea typeface="Courier New"/>
                <a:cs typeface="Courier New"/>
                <a:sym typeface="Courier New"/>
              </a:rPr>
              <a:t>p.user_id</a:t>
            </a: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GB" sz="900" dirty="0" err="1">
                <a:latin typeface="Courier New"/>
                <a:ea typeface="Courier New"/>
                <a:cs typeface="Courier New"/>
                <a:sym typeface="Courier New"/>
              </a:rPr>
              <a:t>q.user_id</a:t>
            </a:r>
            <a:endParaRPr lang="en-GB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LIMIT 10;</a:t>
            </a:r>
            <a:endParaRPr sz="9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graphicFrame>
        <p:nvGraphicFramePr>
          <p:cNvPr id="325" name="Shape 325"/>
          <p:cNvGraphicFramePr/>
          <p:nvPr>
            <p:extLst>
              <p:ext uri="{D42A27DB-BD31-4B8C-83A1-F6EECF244321}">
                <p14:modId xmlns:p14="http://schemas.microsoft.com/office/powerpoint/2010/main" val="4232414350"/>
              </p:ext>
            </p:extLst>
          </p:nvPr>
        </p:nvGraphicFramePr>
        <p:xfrm>
          <a:off x="94000" y="1201325"/>
          <a:ext cx="4920901" cy="3746400"/>
        </p:xfrm>
        <a:graphic>
          <a:graphicData uri="http://schemas.openxmlformats.org/drawingml/2006/table">
            <a:tbl>
              <a:tblPr>
                <a:noFill/>
                <a:tableStyleId>{8628B589-4659-4227-9C68-565DD4A46BFE}</a:tableStyleId>
              </a:tblPr>
              <a:tblGrid>
                <a:gridCol w="11255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5554">
                  <a:extLst>
                    <a:ext uri="{9D8B030D-6E8A-4147-A177-3AD203B41FA5}">
                      <a16:colId xmlns:a16="http://schemas.microsoft.com/office/drawing/2014/main" val="1736543506"/>
                    </a:ext>
                  </a:extLst>
                </a:gridCol>
                <a:gridCol w="14412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285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6592">
                <a:tc>
                  <a:txBody>
                    <a:bodyPr/>
                    <a:lstStyle/>
                    <a:p>
                      <a:pPr algn="ctr"/>
                      <a:r>
                        <a:rPr lang="en-GB" sz="800" b="1" dirty="0" err="1">
                          <a:solidFill>
                            <a:schemeClr val="bg1"/>
                          </a:solidFill>
                          <a:effectLst/>
                        </a:rPr>
                        <a:t>user_id</a:t>
                      </a:r>
                      <a:endParaRPr lang="en-GB" sz="800" b="1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anchor="ctr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 b="1">
                          <a:solidFill>
                            <a:schemeClr val="bg1"/>
                          </a:solidFill>
                          <a:effectLst/>
                        </a:rPr>
                        <a:t>is_home_try_on</a:t>
                      </a:r>
                    </a:p>
                  </a:txBody>
                  <a:tcPr anchor="ctr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 b="1" dirty="0" err="1">
                          <a:solidFill>
                            <a:schemeClr val="bg1"/>
                          </a:solidFill>
                          <a:effectLst/>
                        </a:rPr>
                        <a:t>number_of_pairs</a:t>
                      </a:r>
                      <a:endParaRPr lang="en-GB" sz="800" b="1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anchor="ctr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 b="1" dirty="0" err="1">
                          <a:solidFill>
                            <a:schemeClr val="bg1"/>
                          </a:solidFill>
                          <a:effectLst/>
                        </a:rPr>
                        <a:t>is_purchase</a:t>
                      </a:r>
                      <a:endParaRPr lang="en-GB" sz="800" b="1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anchor="ctr">
                    <a:solidFill>
                      <a:srgbClr val="204056">
                        <a:alpha val="8249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6592">
                <a:tc>
                  <a:txBody>
                    <a:bodyPr/>
                    <a:lstStyle/>
                    <a:p>
                      <a:pPr algn="ctr"/>
                      <a:r>
                        <a:rPr lang="en-GB" sz="600">
                          <a:solidFill>
                            <a:srgbClr val="646466"/>
                          </a:solidFill>
                          <a:effectLst/>
                        </a:rPr>
                        <a:t>4e8118dc-bb3d-49bf-85fc-cca8d83232ac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600">
                          <a:solidFill>
                            <a:srgbClr val="646466"/>
                          </a:solidFill>
                          <a:effectLst/>
                        </a:rPr>
                        <a:t>True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600">
                          <a:solidFill>
                            <a:srgbClr val="646466"/>
                          </a:solidFill>
                          <a:effectLst/>
                        </a:rPr>
                        <a:t>3 pairs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600">
                          <a:solidFill>
                            <a:srgbClr val="646466"/>
                          </a:solidFill>
                          <a:effectLst/>
                        </a:rPr>
                        <a:t>False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32841070"/>
                  </a:ext>
                </a:extLst>
              </a:tr>
              <a:tr h="366592">
                <a:tc>
                  <a:txBody>
                    <a:bodyPr/>
                    <a:lstStyle/>
                    <a:p>
                      <a:pPr algn="ctr"/>
                      <a:r>
                        <a:rPr lang="en-GB" sz="600">
                          <a:solidFill>
                            <a:srgbClr val="646466"/>
                          </a:solidFill>
                          <a:effectLst/>
                        </a:rPr>
                        <a:t>291f1cca-e507-48be-b063-002b14906468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600">
                          <a:solidFill>
                            <a:srgbClr val="646466"/>
                          </a:solidFill>
                          <a:effectLst/>
                        </a:rPr>
                        <a:t>True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600" dirty="0">
                          <a:solidFill>
                            <a:srgbClr val="646466"/>
                          </a:solidFill>
                          <a:effectLst/>
                        </a:rPr>
                        <a:t>3 pairs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600">
                          <a:solidFill>
                            <a:srgbClr val="646466"/>
                          </a:solidFill>
                          <a:effectLst/>
                        </a:rPr>
                        <a:t>True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43144360"/>
                  </a:ext>
                </a:extLst>
              </a:tr>
              <a:tr h="366592">
                <a:tc>
                  <a:txBody>
                    <a:bodyPr/>
                    <a:lstStyle/>
                    <a:p>
                      <a:pPr algn="ctr"/>
                      <a:r>
                        <a:rPr lang="en-GB" sz="600">
                          <a:solidFill>
                            <a:srgbClr val="646466"/>
                          </a:solidFill>
                          <a:effectLst/>
                        </a:rPr>
                        <a:t>75122300-0736-4087-b6d8-c0c5373a1a04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600" dirty="0">
                          <a:solidFill>
                            <a:srgbClr val="646466"/>
                          </a:solidFill>
                          <a:effectLst/>
                        </a:rPr>
                        <a:t>False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600" dirty="0">
                        <a:solidFill>
                          <a:srgbClr val="646466"/>
                        </a:solidFill>
                        <a:effectLst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600" dirty="0">
                          <a:solidFill>
                            <a:srgbClr val="646466"/>
                          </a:solidFill>
                          <a:effectLst/>
                        </a:rPr>
                        <a:t>False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8870309"/>
                  </a:ext>
                </a:extLst>
              </a:tr>
              <a:tr h="366592">
                <a:tc>
                  <a:txBody>
                    <a:bodyPr/>
                    <a:lstStyle/>
                    <a:p>
                      <a:pPr algn="ctr"/>
                      <a:r>
                        <a:rPr lang="en-GB" sz="600">
                          <a:solidFill>
                            <a:srgbClr val="646466"/>
                          </a:solidFill>
                          <a:effectLst/>
                        </a:rPr>
                        <a:t>75bc6ebd-40cd-4e1d-a301-27ddd93b12e2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600">
                          <a:solidFill>
                            <a:srgbClr val="646466"/>
                          </a:solidFill>
                          <a:effectLst/>
                        </a:rPr>
                        <a:t>True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600" dirty="0">
                          <a:solidFill>
                            <a:srgbClr val="646466"/>
                          </a:solidFill>
                          <a:effectLst/>
                        </a:rPr>
                        <a:t>5 pairs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600" dirty="0">
                          <a:solidFill>
                            <a:srgbClr val="646466"/>
                          </a:solidFill>
                          <a:effectLst/>
                        </a:rPr>
                        <a:t>False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6662574"/>
                  </a:ext>
                </a:extLst>
              </a:tr>
              <a:tr h="366592">
                <a:tc>
                  <a:txBody>
                    <a:bodyPr/>
                    <a:lstStyle/>
                    <a:p>
                      <a:pPr algn="ctr"/>
                      <a:r>
                        <a:rPr lang="en-GB" sz="600">
                          <a:solidFill>
                            <a:srgbClr val="646466"/>
                          </a:solidFill>
                          <a:effectLst/>
                        </a:rPr>
                        <a:t>ce965c4d-7a2b-4db6-9847-601747fa7812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600">
                          <a:solidFill>
                            <a:srgbClr val="646466"/>
                          </a:solidFill>
                          <a:effectLst/>
                        </a:rPr>
                        <a:t>True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600" dirty="0">
                          <a:solidFill>
                            <a:srgbClr val="646466"/>
                          </a:solidFill>
                          <a:effectLst/>
                        </a:rPr>
                        <a:t>3 pairs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600">
                          <a:solidFill>
                            <a:srgbClr val="646466"/>
                          </a:solidFill>
                          <a:effectLst/>
                        </a:rPr>
                        <a:t>True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3500018"/>
                  </a:ext>
                </a:extLst>
              </a:tr>
              <a:tr h="366592">
                <a:tc>
                  <a:txBody>
                    <a:bodyPr/>
                    <a:lstStyle/>
                    <a:p>
                      <a:pPr algn="ctr"/>
                      <a:r>
                        <a:rPr lang="en-GB" sz="600">
                          <a:solidFill>
                            <a:srgbClr val="646466"/>
                          </a:solidFill>
                          <a:effectLst/>
                        </a:rPr>
                        <a:t>28867d12-27a6-4e6a-a5fb-8bb5440117ae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600">
                          <a:solidFill>
                            <a:srgbClr val="646466"/>
                          </a:solidFill>
                          <a:effectLst/>
                        </a:rPr>
                        <a:t>True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600" dirty="0">
                          <a:solidFill>
                            <a:srgbClr val="646466"/>
                          </a:solidFill>
                          <a:effectLst/>
                        </a:rPr>
                        <a:t>5 pairs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600" dirty="0">
                          <a:solidFill>
                            <a:srgbClr val="646466"/>
                          </a:solidFill>
                          <a:effectLst/>
                        </a:rPr>
                        <a:t>True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4092126"/>
                  </a:ext>
                </a:extLst>
              </a:tr>
              <a:tr h="295064">
                <a:tc>
                  <a:txBody>
                    <a:bodyPr/>
                    <a:lstStyle/>
                    <a:p>
                      <a:pPr algn="ctr"/>
                      <a:r>
                        <a:rPr lang="en-GB" sz="600">
                          <a:solidFill>
                            <a:srgbClr val="646466"/>
                          </a:solidFill>
                          <a:effectLst/>
                        </a:rPr>
                        <a:t>5a7a7e13-fbcf-46e4-9093-79799649d6c5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600">
                          <a:solidFill>
                            <a:srgbClr val="646466"/>
                          </a:solidFill>
                          <a:effectLst/>
                        </a:rPr>
                        <a:t>False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600">
                        <a:solidFill>
                          <a:srgbClr val="646466"/>
                        </a:solidFill>
                        <a:effectLst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600">
                          <a:solidFill>
                            <a:srgbClr val="646466"/>
                          </a:solidFill>
                          <a:effectLst/>
                        </a:rPr>
                        <a:t>False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5064">
                <a:tc>
                  <a:txBody>
                    <a:bodyPr/>
                    <a:lstStyle/>
                    <a:p>
                      <a:pPr algn="ctr"/>
                      <a:r>
                        <a:rPr lang="en-GB" sz="600">
                          <a:solidFill>
                            <a:srgbClr val="646466"/>
                          </a:solidFill>
                          <a:effectLst/>
                        </a:rPr>
                        <a:t>0143cb8b-bb81-4916-9750-ce956c9f9bd9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600">
                          <a:solidFill>
                            <a:srgbClr val="646466"/>
                          </a:solidFill>
                          <a:effectLst/>
                        </a:rPr>
                        <a:t>False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600" dirty="0">
                        <a:solidFill>
                          <a:srgbClr val="646466"/>
                        </a:solidFill>
                        <a:effectLst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600">
                          <a:solidFill>
                            <a:srgbClr val="646466"/>
                          </a:solidFill>
                          <a:effectLst/>
                        </a:rPr>
                        <a:t>False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5064">
                <a:tc>
                  <a:txBody>
                    <a:bodyPr/>
                    <a:lstStyle/>
                    <a:p>
                      <a:pPr algn="ctr"/>
                      <a:r>
                        <a:rPr lang="en-GB" sz="600">
                          <a:solidFill>
                            <a:srgbClr val="646466"/>
                          </a:solidFill>
                          <a:effectLst/>
                        </a:rPr>
                        <a:t>a4ccc1b3-cbb6-449c-b7a5-03af42c97433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600">
                          <a:solidFill>
                            <a:srgbClr val="646466"/>
                          </a:solidFill>
                          <a:effectLst/>
                        </a:rPr>
                        <a:t>True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600">
                          <a:solidFill>
                            <a:srgbClr val="646466"/>
                          </a:solidFill>
                          <a:effectLst/>
                        </a:rPr>
                        <a:t>5 pairs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600">
                          <a:solidFill>
                            <a:srgbClr val="646466"/>
                          </a:solidFill>
                          <a:effectLst/>
                        </a:rPr>
                        <a:t>False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5064">
                <a:tc>
                  <a:txBody>
                    <a:bodyPr/>
                    <a:lstStyle/>
                    <a:p>
                      <a:pPr algn="ctr"/>
                      <a:r>
                        <a:rPr lang="en-GB" sz="600">
                          <a:solidFill>
                            <a:srgbClr val="646466"/>
                          </a:solidFill>
                          <a:effectLst/>
                        </a:rPr>
                        <a:t>b1dded76-cd60-4222-82cb-f6d464104298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600">
                          <a:solidFill>
                            <a:srgbClr val="646466"/>
                          </a:solidFill>
                          <a:effectLst/>
                        </a:rPr>
                        <a:t>True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600">
                          <a:solidFill>
                            <a:srgbClr val="646466"/>
                          </a:solidFill>
                          <a:effectLst/>
                        </a:rPr>
                        <a:t>3 pairs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600" dirty="0">
                          <a:solidFill>
                            <a:srgbClr val="646466"/>
                          </a:solidFill>
                          <a:effectLst/>
                        </a:rPr>
                        <a:t>False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55031944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234</TotalTime>
  <Words>938</Words>
  <Application>Microsoft Office PowerPoint</Application>
  <PresentationFormat>On-screen Show (16:9)</PresentationFormat>
  <Paragraphs>237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10</vt:i4>
      </vt:variant>
    </vt:vector>
  </HeadingPairs>
  <TitlesOfParts>
    <vt:vector size="19" baseType="lpstr">
      <vt:lpstr>Roboto Thin</vt:lpstr>
      <vt:lpstr>Courier New</vt:lpstr>
      <vt:lpstr>Dosis</vt:lpstr>
      <vt:lpstr>Roboto Black</vt:lpstr>
      <vt:lpstr>Arial</vt:lpstr>
      <vt:lpstr>Roboto</vt:lpstr>
      <vt:lpstr>Simple Light</vt:lpstr>
      <vt:lpstr>Simple Light</vt:lpstr>
      <vt:lpstr>Simple Light</vt:lpstr>
      <vt:lpstr>PowerPoint Presentation</vt:lpstr>
      <vt:lpstr>Example Table of Contents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SQL Capstone Templates</dc:title>
  <dc:creator>Alfred Champion</dc:creator>
  <cp:lastModifiedBy>Alfred Champion</cp:lastModifiedBy>
  <cp:revision>15</cp:revision>
  <dcterms:modified xsi:type="dcterms:W3CDTF">2021-03-11T18:52:46Z</dcterms:modified>
</cp:coreProperties>
</file>